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8" r:id="rId7"/>
    <p:sldId id="263" r:id="rId8"/>
    <p:sldId id="264" r:id="rId9"/>
    <p:sldId id="265" r:id="rId10"/>
    <p:sldId id="266" r:id="rId11"/>
    <p:sldId id="271" r:id="rId12"/>
    <p:sldId id="269" r:id="rId13"/>
    <p:sldId id="272" r:id="rId14"/>
    <p:sldId id="273" r:id="rId15"/>
    <p:sldId id="274" r:id="rId1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4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4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6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6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10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BE2F8-A1E3-49DD-8E54-829DEE0D3F3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6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" y="1"/>
            <a:ext cx="6858000" cy="914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2545" y="1259632"/>
            <a:ext cx="5829300" cy="1872207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+mn-lt"/>
              </a:rPr>
              <a:t>Муниципальное казенное дошкольное образовательное учреждение </a:t>
            </a:r>
            <a:r>
              <a:rPr lang="ru-RU" sz="1800" b="1" dirty="0" err="1">
                <a:solidFill>
                  <a:srgbClr val="FF0000"/>
                </a:solidFill>
                <a:latin typeface="+mn-lt"/>
              </a:rPr>
              <a:t>Искитимского</a:t>
            </a:r>
            <a:r>
              <a:rPr lang="ru-RU" sz="1800" b="1" dirty="0">
                <a:solidFill>
                  <a:srgbClr val="FF0000"/>
                </a:solidFill>
                <a:latin typeface="+mn-lt"/>
              </a:rPr>
              <a:t> района Новосибирской области</a:t>
            </a:r>
            <a:br>
              <a:rPr lang="ru-RU" sz="1800" b="1" dirty="0">
                <a:solidFill>
                  <a:srgbClr val="FF0000"/>
                </a:solidFill>
                <a:latin typeface="+mn-lt"/>
              </a:rPr>
            </a:br>
            <a:r>
              <a:rPr lang="ru-RU" sz="1800" b="1" dirty="0">
                <a:solidFill>
                  <a:srgbClr val="FF0000"/>
                </a:solidFill>
                <a:latin typeface="+mn-lt"/>
              </a:rPr>
              <a:t>детский сад «Жаворонок» </a:t>
            </a:r>
            <a:r>
              <a:rPr lang="ru-RU" sz="1800" b="1" dirty="0" err="1">
                <a:solidFill>
                  <a:srgbClr val="FF0000"/>
                </a:solidFill>
                <a:latin typeface="+mn-lt"/>
              </a:rPr>
              <a:t>р.п</a:t>
            </a:r>
            <a:r>
              <a:rPr lang="ru-RU" sz="1800" b="1" dirty="0">
                <a:solidFill>
                  <a:srgbClr val="FF0000"/>
                </a:solidFill>
                <a:latin typeface="+mn-lt"/>
              </a:rPr>
              <a:t>. </a:t>
            </a:r>
            <a:r>
              <a:rPr lang="ru-RU" sz="1800" b="1" dirty="0" err="1">
                <a:solidFill>
                  <a:srgbClr val="FF0000"/>
                </a:solidFill>
                <a:latin typeface="+mn-lt"/>
              </a:rPr>
              <a:t>Линёво</a:t>
            </a:r>
            <a:r>
              <a:rPr lang="ru-RU" sz="18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+mn-lt"/>
              </a:rPr>
            </a:br>
            <a:endParaRPr lang="ru-RU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84784" y="5706130"/>
            <a:ext cx="4104456" cy="177873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Выполнил воспитатель: Ткаченко Елена Александровна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704" y="2843808"/>
            <a:ext cx="5544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Годовой отчёт о проделанной работе за 2016- 2017г учебный год </a:t>
            </a:r>
            <a:r>
              <a:rPr lang="ru-RU" sz="3200" b="1" dirty="0" smtClean="0"/>
              <a:t>по ФГОС в </a:t>
            </a:r>
            <a:r>
              <a:rPr lang="ru-RU" sz="3200" b="1" dirty="0"/>
              <a:t>первой младшей группе №1 «</a:t>
            </a:r>
            <a:r>
              <a:rPr lang="ru-RU" sz="3200" b="1" dirty="0" err="1"/>
              <a:t>Смешарики</a:t>
            </a:r>
            <a:r>
              <a:rPr lang="ru-RU" sz="3200" b="1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0940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629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899592"/>
            <a:ext cx="6172200" cy="734481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Проведена диагностика развития детей на начало и на конец года.  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• низким уровнем    22 %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• средний уровень   58%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высоким уровнем 20%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На конец года: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низким уровнем 10 % 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• средний уровень   38%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• высокий уровень   52%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Здесь мы видим, что уровень развития детей в конце года выше, чем в начале года.</a:t>
            </a:r>
            <a:br>
              <a:rPr lang="ru-RU" sz="2800" b="1" dirty="0">
                <a:latin typeface="+mn-lt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796136" y="6228184"/>
            <a:ext cx="2160240" cy="1426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2910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629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664" y="1979712"/>
            <a:ext cx="6048672" cy="489654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4500" b="1" dirty="0">
                <a:solidFill>
                  <a:srgbClr val="FF0000"/>
                </a:solidFill>
              </a:rPr>
              <a:t>Весь год велась работа с родителями. Мы использовали разные формы работы, такие как: анкетирование родителей, педагогические беседы (коллективные и индивидуальные), консультации (наглядно-информационные и информационно-просветительские), собрания и мини-собрания, выставляли на различную тематику папки – передвижки и различные стенгазеты, вечера вопросов и ответов, дни добрых дел.</a:t>
            </a:r>
          </a:p>
          <a:p>
            <a:pPr marL="0" indent="0" algn="ctr">
              <a:buNone/>
            </a:pPr>
            <a:r>
              <a:rPr lang="ru-RU" sz="4500" b="1" dirty="0">
                <a:solidFill>
                  <a:srgbClr val="FF0000"/>
                </a:solidFill>
              </a:rPr>
              <a:t>Так же с участием родителей в течение года были проведены праздники: « Праздник осени», « Новогодний утренник», «Масленица»,  «Мамин праздник». Наша группа участвовала в конкурсах:  «Дары природы», «Новогодние забавы», «Для наших мам-дерево любви», «</a:t>
            </a:r>
            <a:r>
              <a:rPr lang="ru-RU" sz="4500" b="1" dirty="0" err="1">
                <a:solidFill>
                  <a:srgbClr val="FF0000"/>
                </a:solidFill>
              </a:rPr>
              <a:t>Эколлята</a:t>
            </a:r>
            <a:r>
              <a:rPr lang="ru-RU" sz="4500" b="1" dirty="0">
                <a:solidFill>
                  <a:srgbClr val="FF0000"/>
                </a:solidFill>
              </a:rPr>
              <a:t>- юные защитники природы».</a:t>
            </a:r>
          </a:p>
          <a:p>
            <a:pPr marL="0" indent="0" algn="ctr">
              <a:buNone/>
            </a:pPr>
            <a:r>
              <a:rPr lang="ru-RU" sz="4500" b="1" dirty="0">
                <a:solidFill>
                  <a:srgbClr val="FF0000"/>
                </a:solidFill>
              </a:rPr>
              <a:t>Мероприятия, которые мы провели с детьми, доставили детям удовольствие; воспитывали чувство радости, желание выступать на утренниках, дети принимали активное участие.</a:t>
            </a:r>
          </a:p>
          <a:p>
            <a:pPr marL="0" indent="0" algn="ctr">
              <a:buNone/>
            </a:pP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6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629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672" y="611560"/>
            <a:ext cx="5760640" cy="6696744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+mn-lt"/>
              </a:rPr>
              <a:t>Адаптация детей в целом прошла успешно. Следует отметить, что  проведена большая работа по снижению заболеваемости в период адаптации. В период подъема простудных заболеваний в группах проводились дополнительные профилактические мероприятия. Такие как: </a:t>
            </a:r>
            <a:r>
              <a:rPr lang="ru-RU" sz="2000" b="1" dirty="0" err="1">
                <a:latin typeface="+mn-lt"/>
              </a:rPr>
              <a:t>кварцевание</a:t>
            </a:r>
            <a:r>
              <a:rPr lang="ru-RU" sz="2000" b="1" dirty="0">
                <a:latin typeface="+mn-lt"/>
              </a:rPr>
              <a:t> группы и спальни, прогулки, закаливающие мероприятия, проветривание, питьевой и двигательный режимы, что способствовало снижению заболеваемости. А так же была проведена работа с родителями вновь поступающих детей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6436096" y="6228184"/>
            <a:ext cx="1800200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5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629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672" y="611560"/>
            <a:ext cx="5760640" cy="669674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+mn-lt"/>
              </a:rPr>
              <a:t>Планируем продолжать работу и в летний период: развивать интерес к различным видам деятельности, в форме игры. Будем разучивать новые игры, </a:t>
            </a:r>
            <a:r>
              <a:rPr lang="ru-RU" sz="2000" b="1" dirty="0" err="1">
                <a:solidFill>
                  <a:srgbClr val="FF0000"/>
                </a:solidFill>
                <a:latin typeface="+mn-lt"/>
              </a:rPr>
              <a:t>потешки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, стихи, песенки; читать сказки – прививать интерес к устному народному творчеству, художественной литературе. Проводить индивидуальную работу с детьми, которые в этом нуждаются.</a:t>
            </a:r>
            <a:br>
              <a:rPr lang="ru-RU" sz="2000" b="1" dirty="0">
                <a:solidFill>
                  <a:srgbClr val="FF0000"/>
                </a:solidFill>
                <a:latin typeface="+mn-lt"/>
              </a:rPr>
            </a:br>
            <a:r>
              <a:rPr lang="ru-RU" sz="2000" b="1" dirty="0">
                <a:solidFill>
                  <a:srgbClr val="FF0000"/>
                </a:solidFill>
                <a:latin typeface="+mn-lt"/>
              </a:rPr>
              <a:t>На следующий год будем продолжать работу, начатую в младшей группе.</a:t>
            </a:r>
            <a:br>
              <a:rPr lang="ru-RU" sz="2000" b="1" dirty="0">
                <a:solidFill>
                  <a:srgbClr val="FF0000"/>
                </a:solidFill>
                <a:latin typeface="+mn-lt"/>
              </a:rPr>
            </a:br>
            <a:r>
              <a:rPr lang="ru-RU" sz="2000" b="1" dirty="0">
                <a:solidFill>
                  <a:srgbClr val="FF0000"/>
                </a:solidFill>
                <a:latin typeface="+mn-lt"/>
              </a:rPr>
              <a:t>Находить и применять инновационные методы и подходы по своему приоритетному направлению, продолжать работу по ведению здорового образа жизни среди детей и их родителей.</a:t>
            </a:r>
            <a:br>
              <a:rPr lang="ru-RU" sz="2000" b="1" dirty="0">
                <a:solidFill>
                  <a:srgbClr val="FF0000"/>
                </a:solidFill>
                <a:latin typeface="+mn-lt"/>
              </a:rPr>
            </a:b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6436096" y="6228184"/>
            <a:ext cx="1800200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32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672" y="2195736"/>
            <a:ext cx="5976664" cy="5112567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- </a:t>
            </a:r>
            <a:r>
              <a:rPr lang="ru-RU" sz="1800" b="1" dirty="0">
                <a:solidFill>
                  <a:srgbClr val="FF0000"/>
                </a:solidFill>
                <a:latin typeface="+mn-lt"/>
              </a:rPr>
              <a:t>Продолжать развитие детей по всем областям общеобразовательной программы согласно ФГОС ДО;</a:t>
            </a:r>
            <a:br>
              <a:rPr lang="ru-RU" sz="1800" b="1" dirty="0">
                <a:solidFill>
                  <a:srgbClr val="FF0000"/>
                </a:solidFill>
                <a:latin typeface="+mn-lt"/>
              </a:rPr>
            </a:br>
            <a:r>
              <a:rPr lang="ru-RU" sz="1800" b="1" dirty="0">
                <a:solidFill>
                  <a:srgbClr val="FF0000"/>
                </a:solidFill>
                <a:latin typeface="+mn-lt"/>
              </a:rPr>
              <a:t> - Сохранять благоприятный эмоционально-психологический климат в группе;</a:t>
            </a:r>
            <a:br>
              <a:rPr lang="ru-RU" sz="1800" b="1" dirty="0">
                <a:solidFill>
                  <a:srgbClr val="FF0000"/>
                </a:solidFill>
                <a:latin typeface="+mn-lt"/>
              </a:rPr>
            </a:br>
            <a:r>
              <a:rPr lang="ru-RU" sz="1800" b="1" dirty="0">
                <a:solidFill>
                  <a:srgbClr val="FF0000"/>
                </a:solidFill>
                <a:latin typeface="+mn-lt"/>
              </a:rPr>
              <a:t> - Поддерживать партнерские отношения между воспитателем, детьми и родителями;</a:t>
            </a:r>
            <a:br>
              <a:rPr lang="ru-RU" sz="1800" b="1" dirty="0">
                <a:solidFill>
                  <a:srgbClr val="FF0000"/>
                </a:solidFill>
                <a:latin typeface="+mn-lt"/>
              </a:rPr>
            </a:br>
            <a:r>
              <a:rPr lang="ru-RU" sz="1800" b="1" dirty="0">
                <a:solidFill>
                  <a:srgbClr val="FF0000"/>
                </a:solidFill>
                <a:latin typeface="+mn-lt"/>
              </a:rPr>
              <a:t> -развивать речь, память, внимание детей;</a:t>
            </a:r>
            <a:br>
              <a:rPr lang="ru-RU" sz="1800" b="1" dirty="0">
                <a:solidFill>
                  <a:srgbClr val="FF0000"/>
                </a:solidFill>
                <a:latin typeface="+mn-lt"/>
              </a:rPr>
            </a:br>
            <a:r>
              <a:rPr lang="ru-RU" sz="1800" b="1" dirty="0">
                <a:solidFill>
                  <a:srgbClr val="FF0000"/>
                </a:solidFill>
                <a:latin typeface="+mn-lt"/>
              </a:rPr>
              <a:t> -продолжать работать над навыками самообслуживания; </a:t>
            </a:r>
            <a:br>
              <a:rPr lang="ru-RU" sz="1800" b="1" dirty="0">
                <a:solidFill>
                  <a:srgbClr val="FF0000"/>
                </a:solidFill>
                <a:latin typeface="+mn-lt"/>
              </a:rPr>
            </a:br>
            <a:r>
              <a:rPr lang="ru-RU" sz="1800" b="1" dirty="0">
                <a:solidFill>
                  <a:srgbClr val="FF0000"/>
                </a:solidFill>
                <a:latin typeface="+mn-lt"/>
              </a:rPr>
              <a:t>-развивать мелкую моторику;</a:t>
            </a:r>
            <a:br>
              <a:rPr lang="ru-RU" sz="1800" b="1" dirty="0">
                <a:solidFill>
                  <a:srgbClr val="FF0000"/>
                </a:solidFill>
                <a:latin typeface="+mn-lt"/>
              </a:rPr>
            </a:br>
            <a:r>
              <a:rPr lang="ru-RU" sz="1800" b="1" dirty="0">
                <a:solidFill>
                  <a:srgbClr val="FF0000"/>
                </a:solidFill>
                <a:latin typeface="+mn-lt"/>
              </a:rPr>
              <a:t> -развивать игровую деятельность; </a:t>
            </a:r>
            <a:br>
              <a:rPr lang="ru-RU" sz="1800" b="1" dirty="0">
                <a:solidFill>
                  <a:srgbClr val="FF0000"/>
                </a:solidFill>
                <a:latin typeface="+mn-lt"/>
              </a:rPr>
            </a:br>
            <a:r>
              <a:rPr lang="ru-RU" sz="1800" b="1" dirty="0">
                <a:solidFill>
                  <a:srgbClr val="FF0000"/>
                </a:solidFill>
                <a:latin typeface="+mn-lt"/>
              </a:rPr>
              <a:t>-развивать художественно-эстетическое развитие детей.</a:t>
            </a:r>
            <a:br>
              <a:rPr lang="ru-RU" sz="1800" b="1" dirty="0">
                <a:solidFill>
                  <a:srgbClr val="FF0000"/>
                </a:solidFill>
                <a:latin typeface="+mn-lt"/>
              </a:rPr>
            </a:br>
            <a:endParaRPr lang="ru-RU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76672" y="1403648"/>
            <a:ext cx="5040560" cy="1728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/>
              <a:t>На следующий учебный год поставила для себя такие задачи: </a:t>
            </a:r>
            <a:br>
              <a:rPr lang="ru-RU" sz="2800" b="1" dirty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632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629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672" y="611560"/>
            <a:ext cx="5760640" cy="66967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Спасибо за внимание!!!!!!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6436096" y="6228184"/>
            <a:ext cx="1800200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0121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37" y="-18458"/>
            <a:ext cx="6858000" cy="914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1571" y="1187624"/>
            <a:ext cx="5829300" cy="244827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+mn-lt"/>
              </a:rPr>
              <a:t>На начало года списочный состав группы составил 15 детей, 9 девочек и  6 мальчиков.</a:t>
            </a:r>
            <a:br>
              <a:rPr lang="ru-RU" sz="2000" b="1" dirty="0">
                <a:solidFill>
                  <a:srgbClr val="FF0000"/>
                </a:solidFill>
                <a:latin typeface="+mn-lt"/>
              </a:rPr>
            </a:br>
            <a:r>
              <a:rPr lang="ru-RU" sz="2000" b="1" dirty="0">
                <a:solidFill>
                  <a:srgbClr val="FF0000"/>
                </a:solidFill>
                <a:latin typeface="+mn-lt"/>
              </a:rPr>
              <a:t>В течение года нами была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проведена работа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по основной общеобразовательной программе дошкольного образования с учетом ФГОС «От рождения до школы».</a:t>
            </a:r>
            <a:br>
              <a:rPr lang="ru-RU" sz="2000" b="1" dirty="0">
                <a:solidFill>
                  <a:srgbClr val="FF0000"/>
                </a:solidFill>
                <a:latin typeface="+mn-lt"/>
              </a:rPr>
            </a:b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6672" y="3059832"/>
            <a:ext cx="5760640" cy="532859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Цель — 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обеспечение безопасности жизнедеятельности дошкольника.</a:t>
            </a:r>
          </a:p>
        </p:txBody>
      </p:sp>
    </p:spTree>
    <p:extLst>
      <p:ext uri="{BB962C8B-B14F-4D97-AF65-F5344CB8AC3E}">
        <p14:creationId xmlns:p14="http://schemas.microsoft.com/office/powerpoint/2010/main" val="8581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H="1" flipV="1">
            <a:off x="620688" y="1259632"/>
            <a:ext cx="5688632" cy="590465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</a:rPr>
              <a:t>К началу учебного года нами была подготовлена развивающая среда в группе, которая была разделена на игровые зоны. А так же был подготовлен и красиво оформлен участок для прогулок к новому учебному году. Размещение оборудования организовано таким образом, что позволяет детям в соответствии со своими интересами и желаниями свободно заниматься в одно и то же время, не мешая друг другу, разными видами деятельности.</a:t>
            </a:r>
            <a:br>
              <a:rPr lang="ru-RU" sz="2400" b="1" dirty="0">
                <a:solidFill>
                  <a:srgbClr val="FF0000"/>
                </a:solidFill>
                <a:latin typeface="+mn-lt"/>
              </a:rPr>
            </a:b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-459432" y="6948264"/>
            <a:ext cx="288032" cy="936104"/>
          </a:xfrm>
        </p:spPr>
        <p:txBody>
          <a:bodyPr>
            <a:noAutofit/>
          </a:bodyPr>
          <a:lstStyle/>
          <a:p>
            <a:pPr lvl="4"/>
            <a:endParaRPr lang="ru-RU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511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467544"/>
            <a:ext cx="5688632" cy="698477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</a:rPr>
              <a:t>Нами была проделана огромная работа по пополнению методических и дидактических подборок, а так же различных картотек. Мы разнообразили новыми сказками и видами театра наш уголок театрализации. Были изготовлены различные игры: на развитие мелкой моторики, по познавательному и социальному развитию, на развитие логики и мышления, по </a:t>
            </a:r>
            <a:r>
              <a:rPr lang="ru-RU" sz="2400" b="1" dirty="0" smtClean="0">
                <a:latin typeface="+mn-lt"/>
              </a:rPr>
              <a:t>здоровье сбережению</a:t>
            </a:r>
            <a:r>
              <a:rPr lang="ru-RU" sz="2400" b="1" dirty="0">
                <a:latin typeface="+mn-lt"/>
              </a:rPr>
              <a:t>, по воспитанию патриотических качеств, по безопасности</a:t>
            </a:r>
            <a:r>
              <a:rPr lang="ru-RU" sz="2800" b="1" dirty="0">
                <a:latin typeface="+mn-lt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572000" y="6732240"/>
            <a:ext cx="1800200" cy="7200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5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61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80" y="683568"/>
            <a:ext cx="5688632" cy="676875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</a:rPr>
              <a:t>Знания и навыки, полученные на занятиях, закреплялись и продолжались применяться в разных видах деятельности. А так же использовались дидактические игры, позволяющие закреплять и развивать соответствующие знания, умения и навыки.</a:t>
            </a:r>
            <a:br>
              <a:rPr lang="ru-RU" sz="2400" b="1" dirty="0">
                <a:solidFill>
                  <a:srgbClr val="FF0000"/>
                </a:solidFill>
                <a:latin typeface="+mn-lt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</a:rPr>
              <a:t>Благоприятная обстановка в группе создана в целях проявления двигательной, игровой и интеллектуальной активности к разнообразным видам деятельности.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+mn-lt"/>
              </a:rPr>
            </a:b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940152" y="4139952"/>
            <a:ext cx="2088232" cy="64807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58488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396552"/>
            <a:ext cx="6875463" cy="924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114300" algn="l"/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92696" y="1403648"/>
            <a:ext cx="5472608" cy="4392488"/>
          </a:xfrm>
        </p:spPr>
        <p:txBody>
          <a:bodyPr>
            <a:noAutofit/>
          </a:bodyPr>
          <a:lstStyle/>
          <a:p>
            <a:pPr marL="114300"/>
            <a:r>
              <a:rPr lang="ru-RU" sz="2000" b="1" dirty="0">
                <a:solidFill>
                  <a:schemeClr val="tx1"/>
                </a:solidFill>
              </a:rPr>
              <a:t>В течение года мы воспитывали культурно-гигиенические навыки у детей. Все дети умеют самостоятельно мыть руки по мере загрязнения и перед едой; вытирать лицо и руки личным полотенцем; знают, где находится их личное полотенце. Сформировали у детей навыки пользования индивидуальными предметами – носовым платком, салфеткой, расчёской.  Во время еды прививали элементарные навыки поведения за столом: правильно держать и пользоваться столовой ложкой; не крошить хлеб, пережевывать пищу с закрытым ртом, не разговаривать за столом.</a:t>
            </a:r>
          </a:p>
        </p:txBody>
      </p:sp>
    </p:spTree>
    <p:extLst>
      <p:ext uri="{BB962C8B-B14F-4D97-AF65-F5344CB8AC3E}">
        <p14:creationId xmlns:p14="http://schemas.microsoft.com/office/powerpoint/2010/main" val="13487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83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80" y="467544"/>
            <a:ext cx="5688632" cy="72008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</a:rPr>
              <a:t>Обучали детей порядку одевания и раздевания в определённом порядке, аккуратно складывать снятую одежду, правильно надевать одежду и обувь. Пока не все дети могут полностью раздеться и одеться без помощи взрослого. Трудности возникают при расстёгивании пуговиц, застёгивании сандалий, некоторые дети обувают сандалики не на ту ногу. С этими детьми работали индивидуально, беседовали с родителями.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436096" y="4355976"/>
            <a:ext cx="3024336" cy="4594457"/>
          </a:xfrm>
        </p:spPr>
        <p:txBody>
          <a:bodyPr/>
          <a:lstStyle/>
          <a:p>
            <a:pPr marL="0" indent="0" algn="ctr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476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629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80" y="539552"/>
            <a:ext cx="5832648" cy="6624736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+mn-lt"/>
              </a:rPr>
              <a:t>Большое значение в нашей группе имеют дидактические игры, так как они развивают сенсорные способности детей, поэтому мы в разные режимные моменты и во время образовательной деятельности использовали много дидактических игр и упражнений на закрепление знаний о величине и форме, цвете предметов (собирали пирамидку, башенки, матрёшку, мозаику). Проводили с детьми дидактические игры на развитие внимания и памяти («Чего не стало?», «Что изменилось?»); слуховой дифференциации («Что звучит?», «Чей голосок?»); тактильных ощущений, температурных и весовых различий («Чудесный мешочек», «Тёплый – холодный» и др.), мелкой моторики рук (игрушки с пуговицами, прищепками, шнуровкой и т.п.).</a:t>
            </a:r>
          </a:p>
        </p:txBody>
      </p:sp>
    </p:spTree>
    <p:extLst>
      <p:ext uri="{BB962C8B-B14F-4D97-AF65-F5344CB8AC3E}">
        <p14:creationId xmlns:p14="http://schemas.microsoft.com/office/powerpoint/2010/main" val="8832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629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672" y="1043608"/>
            <a:ext cx="5832648" cy="59766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 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868144" y="5292080"/>
            <a:ext cx="2160240" cy="2876138"/>
          </a:xfrm>
        </p:spPr>
        <p:txBody>
          <a:bodyPr>
            <a:normAutofit/>
          </a:bodyPr>
          <a:lstStyle/>
          <a:p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48680" y="1475656"/>
            <a:ext cx="58326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Все эти игры были направлены на то, чтобы создать у детей бодрое, радостное настроение, желание спокойно и самостоятельно играть; развивать сенсорные способности детей, их речевое общение со взрослыми и сверстниками, умение играть вместе без конфликтов.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Так же в группе в течение года проводилась кружковая работа по развитию тактильных ощущений «Калейдоскоп». Цель:  формировать и совершенствовать речевые умения и навыки детей через тактильные ощущения.</a:t>
            </a:r>
          </a:p>
        </p:txBody>
      </p:sp>
    </p:spTree>
    <p:extLst>
      <p:ext uri="{BB962C8B-B14F-4D97-AF65-F5344CB8AC3E}">
        <p14:creationId xmlns:p14="http://schemas.microsoft.com/office/powerpoint/2010/main" val="202985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890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казенное дошкольное образовательное учреждение Искитимского района Новосибирской области детский сад «Жаворонок» р.п. Линёво </vt:lpstr>
      <vt:lpstr>На начало года списочный состав группы составил 15 детей, 9 девочек и  6 мальчиков. В течение года нами была проведена работа по основной общеобразовательной программе дошкольного образования с учетом ФГОС «От рождения до школы». </vt:lpstr>
      <vt:lpstr>К началу учебного года нами была подготовлена развивающая среда в группе, которая была разделена на игровые зоны. А так же был подготовлен и красиво оформлен участок для прогулок к новому учебному году. Размещение оборудования организовано таким образом, что позволяет детям в соответствии со своими интересами и желаниями свободно заниматься в одно и то же время, не мешая друг другу, разными видами деятельности. </vt:lpstr>
      <vt:lpstr>Нами была проделана огромная работа по пополнению методических и дидактических подборок, а так же различных картотек. Мы разнообразили новыми сказками и видами театра наш уголок театрализации. Были изготовлены различные игры: на развитие мелкой моторики, по познавательному и социальному развитию, на развитие логики и мышления, по здоровье сбережению, по воспитанию патриотических качеств, по безопасности.</vt:lpstr>
      <vt:lpstr>Знания и навыки, полученные на занятиях, закреплялись и продолжались применяться в разных видах деятельности. А так же использовались дидактические игры, позволяющие закреплять и развивать соответствующие знания, умения и навыки. Благоприятная обстановка в группе создана в целях проявления двигательной, игровой и интеллектуальной активности к разнообразным видам деятельности. </vt:lpstr>
      <vt:lpstr> </vt:lpstr>
      <vt:lpstr>Обучали детей порядку одевания и раздевания в определённом порядке, аккуратно складывать снятую одежду, правильно надевать одежду и обувь. Пока не все дети могут полностью раздеться и одеться без помощи взрослого. Трудности возникают при расстёгивании пуговиц, застёгивании сандалий, некоторые дети обувают сандалики не на ту ногу. С этими детьми работали индивидуально, беседовали с родителями.</vt:lpstr>
      <vt:lpstr>Большое значение в нашей группе имеют дидактические игры, так как они развивают сенсорные способности детей, поэтому мы в разные режимные моменты и во время образовательной деятельности использовали много дидактических игр и упражнений на закрепление знаний о величине и форме, цвете предметов (собирали пирамидку, башенки, матрёшку, мозаику). Проводили с детьми дидактические игры на развитие внимания и памяти («Чего не стало?», «Что изменилось?»); слуховой дифференциации («Что звучит?», «Чей голосок?»); тактильных ощущений, температурных и весовых различий («Чудесный мешочек», «Тёплый – холодный» и др.), мелкой моторики рук (игрушки с пуговицами, прищепками, шнуровкой и т.п.).</vt:lpstr>
      <vt:lpstr> </vt:lpstr>
      <vt:lpstr>Проведена диагностика развития детей на начало и на конец года.   • низким уровнем    22 % • средний уровень   58% высоким уровнем 20% На конец года: низким уровнем 10 %  • средний уровень   38% • высокий уровень   52% Здесь мы видим, что уровень развития детей в конце года выше, чем в начале года.  </vt:lpstr>
      <vt:lpstr>Презентация PowerPoint</vt:lpstr>
      <vt:lpstr>Адаптация детей в целом прошла успешно. Следует отметить, что  проведена большая работа по снижению заболеваемости в период адаптации. В период подъема простудных заболеваний в группах проводились дополнительные профилактические мероприятия. Такие как: кварцевание группы и спальни, прогулки, закаливающие мероприятия, проветривание, питьевой и двигательный режимы, что способствовало снижению заболеваемости. А так же была проведена работа с родителями вновь поступающих детей.</vt:lpstr>
      <vt:lpstr>Планируем продолжать работу и в летний период: развивать интерес к различным видам деятельности, в форме игры. Будем разучивать новые игры, потешки, стихи, песенки; читать сказки – прививать интерес к устному народному творчеству, художественной литературе. Проводить индивидуальную работу с детьми, которые в этом нуждаются. На следующий год будем продолжать работу, начатую в младшей группе. Находить и применять инновационные методы и подходы по своему приоритетному направлению, продолжать работу по ведению здорового образа жизни среди детей и их родителей. </vt:lpstr>
      <vt:lpstr>- Продолжать развитие детей по всем областям общеобразовательной программы согласно ФГОС ДО;  - Сохранять благоприятный эмоционально-психологический климат в группе;  - Поддерживать партнерские отношения между воспитателем, детьми и родителями;  -развивать речь, память, внимание детей;  -продолжать работать над навыками самообслуживания;  -развивать мелкую моторику;  -развивать игровую деятельность;  -развивать художественно-эстетическое развитие детей. </vt:lpstr>
      <vt:lpstr>Спасибо за внимание!!!!!!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возрастные  особенности  детей 3-го года жизни</dc:title>
  <dc:creator>МАМА</dc:creator>
  <cp:lastModifiedBy>USER</cp:lastModifiedBy>
  <cp:revision>41</cp:revision>
  <dcterms:created xsi:type="dcterms:W3CDTF">2014-09-28T10:40:21Z</dcterms:created>
  <dcterms:modified xsi:type="dcterms:W3CDTF">2017-05-11T15:41:55Z</dcterms:modified>
</cp:coreProperties>
</file>