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8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9BA17A-1EA7-4C4A-B8ED-FF2A5F477DC7}" type="doc">
      <dgm:prSet loTypeId="urn:microsoft.com/office/officeart/2005/8/layout/vList2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C3D3E80-6DCB-4581-8F26-C0F2E5F8ECA1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ru-RU" sz="2800" b="1" dirty="0" smtClean="0">
              <a:latin typeface="Calibri" pitchFamily="34" charset="0"/>
            </a:rPr>
            <a:t>Формирование кадровой политики</a:t>
          </a:r>
          <a:endParaRPr lang="ru-RU" sz="2800" b="1" dirty="0">
            <a:latin typeface="Calibri" pitchFamily="34" charset="0"/>
          </a:endParaRPr>
        </a:p>
      </dgm:t>
    </dgm:pt>
    <dgm:pt modelId="{AEDC6859-FD9B-466F-ACC9-1F0A2574F983}" type="parTrans" cxnId="{39C17E11-7F1A-4C69-9ACC-F160147FF8B8}">
      <dgm:prSet/>
      <dgm:spPr/>
      <dgm:t>
        <a:bodyPr/>
        <a:lstStyle/>
        <a:p>
          <a:endParaRPr lang="ru-RU"/>
        </a:p>
      </dgm:t>
    </dgm:pt>
    <dgm:pt modelId="{3EF69C57-C1C5-44C3-A6EB-7328C0D6B09A}" type="sibTrans" cxnId="{39C17E11-7F1A-4C69-9ACC-F160147FF8B8}">
      <dgm:prSet/>
      <dgm:spPr/>
      <dgm:t>
        <a:bodyPr/>
        <a:lstStyle/>
        <a:p>
          <a:endParaRPr lang="ru-RU"/>
        </a:p>
      </dgm:t>
    </dgm:pt>
    <dgm:pt modelId="{805B82D6-0D07-4F8E-A9FC-BBC9CFA02116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ru-RU" sz="2600" b="1" dirty="0" smtClean="0">
              <a:latin typeface="Calibri" pitchFamily="34" charset="0"/>
            </a:rPr>
            <a:t>Организация обучения и аттестации работников</a:t>
          </a:r>
          <a:endParaRPr lang="ru-RU" sz="2600" b="1" dirty="0">
            <a:latin typeface="Calibri" pitchFamily="34" charset="0"/>
          </a:endParaRPr>
        </a:p>
      </dgm:t>
    </dgm:pt>
    <dgm:pt modelId="{08B615FD-79E4-4541-B928-D71CFAD78699}" type="parTrans" cxnId="{3F9B4979-D264-4445-B488-814336CE7126}">
      <dgm:prSet/>
      <dgm:spPr/>
      <dgm:t>
        <a:bodyPr/>
        <a:lstStyle/>
        <a:p>
          <a:endParaRPr lang="ru-RU"/>
        </a:p>
      </dgm:t>
    </dgm:pt>
    <dgm:pt modelId="{6C316C9C-DE4B-4AF9-90D9-B5ABB9B8D484}" type="sibTrans" cxnId="{3F9B4979-D264-4445-B488-814336CE7126}">
      <dgm:prSet/>
      <dgm:spPr/>
      <dgm:t>
        <a:bodyPr/>
        <a:lstStyle/>
        <a:p>
          <a:endParaRPr lang="ru-RU"/>
        </a:p>
      </dgm:t>
    </dgm:pt>
    <dgm:pt modelId="{9D50702B-90FF-4810-8B61-4EE09A988717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ru-RU" sz="2600" b="1" dirty="0" smtClean="0">
              <a:latin typeface="Calibri" pitchFamily="34" charset="0"/>
            </a:rPr>
            <a:t>Заключение трудовых договоров</a:t>
          </a:r>
          <a:endParaRPr lang="ru-RU" sz="2600" b="1" dirty="0">
            <a:latin typeface="Calibri" pitchFamily="34" charset="0"/>
          </a:endParaRPr>
        </a:p>
      </dgm:t>
    </dgm:pt>
    <dgm:pt modelId="{56DE1E6E-0711-440F-A0A7-5011D6A469B3}" type="parTrans" cxnId="{17204583-65E1-4A84-A7D5-86E4E67AC51C}">
      <dgm:prSet/>
      <dgm:spPr/>
      <dgm:t>
        <a:bodyPr/>
        <a:lstStyle/>
        <a:p>
          <a:endParaRPr lang="ru-RU"/>
        </a:p>
      </dgm:t>
    </dgm:pt>
    <dgm:pt modelId="{D2AF269B-C4C2-44E6-8BDA-F7B9476A3ADF}" type="sibTrans" cxnId="{17204583-65E1-4A84-A7D5-86E4E67AC51C}">
      <dgm:prSet/>
      <dgm:spPr/>
      <dgm:t>
        <a:bodyPr/>
        <a:lstStyle/>
        <a:p>
          <a:endParaRPr lang="ru-RU"/>
        </a:p>
      </dgm:t>
    </dgm:pt>
    <dgm:pt modelId="{4CCAF2B1-FFF2-4AA8-833E-86C76779FDB0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ru-RU" sz="2600" b="1" dirty="0" smtClean="0">
              <a:latin typeface="Calibri" pitchFamily="34" charset="0"/>
            </a:rPr>
            <a:t>Разработка должностных инструкций</a:t>
          </a:r>
          <a:endParaRPr lang="ru-RU" sz="2600" b="1" dirty="0">
            <a:latin typeface="Calibri" pitchFamily="34" charset="0"/>
          </a:endParaRPr>
        </a:p>
      </dgm:t>
    </dgm:pt>
    <dgm:pt modelId="{E7B4FD49-0AAE-416A-88A1-16A2A9B1A519}" type="parTrans" cxnId="{6520C2E6-7B2C-4CA1-B0BA-FBF58F5BBCAC}">
      <dgm:prSet/>
      <dgm:spPr/>
      <dgm:t>
        <a:bodyPr/>
        <a:lstStyle/>
        <a:p>
          <a:endParaRPr lang="ru-RU"/>
        </a:p>
      </dgm:t>
    </dgm:pt>
    <dgm:pt modelId="{5E46E003-FA5E-47B0-8997-36BC263ACF21}" type="sibTrans" cxnId="{6520C2E6-7B2C-4CA1-B0BA-FBF58F5BBCAC}">
      <dgm:prSet/>
      <dgm:spPr/>
      <dgm:t>
        <a:bodyPr/>
        <a:lstStyle/>
        <a:p>
          <a:endParaRPr lang="ru-RU"/>
        </a:p>
      </dgm:t>
    </dgm:pt>
    <dgm:pt modelId="{189B7BC5-7DA7-45B4-B3B5-19E9E4A90D81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ru-RU" sz="2600" b="1" dirty="0" smtClean="0">
              <a:latin typeface="Calibri" pitchFamily="34" charset="0"/>
            </a:rPr>
            <a:t>Установление системы оплаты труда</a:t>
          </a:r>
          <a:endParaRPr lang="ru-RU" sz="2600" b="1" dirty="0">
            <a:latin typeface="Calibri" pitchFamily="34" charset="0"/>
          </a:endParaRPr>
        </a:p>
      </dgm:t>
    </dgm:pt>
    <dgm:pt modelId="{3985312C-9D71-43DE-8E5E-15D627DE423C}" type="parTrans" cxnId="{554C8654-A4DD-4CF2-B339-4E4B2E4722B0}">
      <dgm:prSet/>
      <dgm:spPr/>
      <dgm:t>
        <a:bodyPr/>
        <a:lstStyle/>
        <a:p>
          <a:endParaRPr lang="ru-RU"/>
        </a:p>
      </dgm:t>
    </dgm:pt>
    <dgm:pt modelId="{30695C5D-DFB1-4CD3-89CA-A7DBA1C1D4D2}" type="sibTrans" cxnId="{554C8654-A4DD-4CF2-B339-4E4B2E4722B0}">
      <dgm:prSet/>
      <dgm:spPr/>
      <dgm:t>
        <a:bodyPr/>
        <a:lstStyle/>
        <a:p>
          <a:endParaRPr lang="ru-RU"/>
        </a:p>
      </dgm:t>
    </dgm:pt>
    <dgm:pt modelId="{DB7D836B-8945-4E30-80A6-B22AB431CDBE}" type="pres">
      <dgm:prSet presAssocID="{259BA17A-1EA7-4C4A-B8ED-FF2A5F477D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D9A897-FE4A-4C37-BD38-BDAFC696F5E0}" type="pres">
      <dgm:prSet presAssocID="{5C3D3E80-6DCB-4581-8F26-C0F2E5F8ECA1}" presName="parentText" presStyleLbl="node1" presStyleIdx="0" presStyleCnt="5" custLinFactNeighborX="92" custLinFactNeighborY="317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2727B-C218-422B-999F-FDC9A74348D0}" type="pres">
      <dgm:prSet presAssocID="{3EF69C57-C1C5-44C3-A6EB-7328C0D6B09A}" presName="spacer" presStyleCnt="0"/>
      <dgm:spPr/>
      <dgm:t>
        <a:bodyPr/>
        <a:lstStyle/>
        <a:p>
          <a:endParaRPr lang="ru-RU"/>
        </a:p>
      </dgm:t>
    </dgm:pt>
    <dgm:pt modelId="{2858F282-AD09-4BF0-A33F-206B6AF63BD2}" type="pres">
      <dgm:prSet presAssocID="{805B82D6-0D07-4F8E-A9FC-BBC9CFA0211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24615-650E-499F-A362-54604F7AFAA8}" type="pres">
      <dgm:prSet presAssocID="{6C316C9C-DE4B-4AF9-90D9-B5ABB9B8D484}" presName="spacer" presStyleCnt="0"/>
      <dgm:spPr/>
      <dgm:t>
        <a:bodyPr/>
        <a:lstStyle/>
        <a:p>
          <a:endParaRPr lang="ru-RU"/>
        </a:p>
      </dgm:t>
    </dgm:pt>
    <dgm:pt modelId="{9CFF5E2F-1FC0-4C61-BDD6-D6205219E924}" type="pres">
      <dgm:prSet presAssocID="{9D50702B-90FF-4810-8B61-4EE09A98871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521C4-F19A-49BC-83F6-E9E28CE45C9E}" type="pres">
      <dgm:prSet presAssocID="{D2AF269B-C4C2-44E6-8BDA-F7B9476A3ADF}" presName="spacer" presStyleCnt="0"/>
      <dgm:spPr/>
      <dgm:t>
        <a:bodyPr/>
        <a:lstStyle/>
        <a:p>
          <a:endParaRPr lang="ru-RU"/>
        </a:p>
      </dgm:t>
    </dgm:pt>
    <dgm:pt modelId="{B465585A-56F5-401F-B0E6-F70AEE68DBEC}" type="pres">
      <dgm:prSet presAssocID="{189B7BC5-7DA7-45B4-B3B5-19E9E4A90D8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06ABB-C96C-4A54-A8FF-A8C96E9C9C5A}" type="pres">
      <dgm:prSet presAssocID="{30695C5D-DFB1-4CD3-89CA-A7DBA1C1D4D2}" presName="spacer" presStyleCnt="0"/>
      <dgm:spPr/>
      <dgm:t>
        <a:bodyPr/>
        <a:lstStyle/>
        <a:p>
          <a:endParaRPr lang="ru-RU"/>
        </a:p>
      </dgm:t>
    </dgm:pt>
    <dgm:pt modelId="{1F10A4AD-1FDE-4B8E-8EF9-C836BFB20604}" type="pres">
      <dgm:prSet presAssocID="{4CCAF2B1-FFF2-4AA8-833E-86C76779FDB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6A516C-C57E-4910-BCE1-0EC0C0550B49}" type="presOf" srcId="{805B82D6-0D07-4F8E-A9FC-BBC9CFA02116}" destId="{2858F282-AD09-4BF0-A33F-206B6AF63BD2}" srcOrd="0" destOrd="0" presId="urn:microsoft.com/office/officeart/2005/8/layout/vList2"/>
    <dgm:cxn modelId="{80017DF2-5C11-43C7-98C7-9BBA02CEE09C}" type="presOf" srcId="{5C3D3E80-6DCB-4581-8F26-C0F2E5F8ECA1}" destId="{0ED9A897-FE4A-4C37-BD38-BDAFC696F5E0}" srcOrd="0" destOrd="0" presId="urn:microsoft.com/office/officeart/2005/8/layout/vList2"/>
    <dgm:cxn modelId="{3F9B4979-D264-4445-B488-814336CE7126}" srcId="{259BA17A-1EA7-4C4A-B8ED-FF2A5F477DC7}" destId="{805B82D6-0D07-4F8E-A9FC-BBC9CFA02116}" srcOrd="1" destOrd="0" parTransId="{08B615FD-79E4-4541-B928-D71CFAD78699}" sibTransId="{6C316C9C-DE4B-4AF9-90D9-B5ABB9B8D484}"/>
    <dgm:cxn modelId="{68372B40-0566-4BD0-A4B7-3119389B8F6C}" type="presOf" srcId="{4CCAF2B1-FFF2-4AA8-833E-86C76779FDB0}" destId="{1F10A4AD-1FDE-4B8E-8EF9-C836BFB20604}" srcOrd="0" destOrd="0" presId="urn:microsoft.com/office/officeart/2005/8/layout/vList2"/>
    <dgm:cxn modelId="{76179609-83D2-4F7F-8E9C-E89FA14885A6}" type="presOf" srcId="{9D50702B-90FF-4810-8B61-4EE09A988717}" destId="{9CFF5E2F-1FC0-4C61-BDD6-D6205219E924}" srcOrd="0" destOrd="0" presId="urn:microsoft.com/office/officeart/2005/8/layout/vList2"/>
    <dgm:cxn modelId="{6520C2E6-7B2C-4CA1-B0BA-FBF58F5BBCAC}" srcId="{259BA17A-1EA7-4C4A-B8ED-FF2A5F477DC7}" destId="{4CCAF2B1-FFF2-4AA8-833E-86C76779FDB0}" srcOrd="4" destOrd="0" parTransId="{E7B4FD49-0AAE-416A-88A1-16A2A9B1A519}" sibTransId="{5E46E003-FA5E-47B0-8997-36BC263ACF21}"/>
    <dgm:cxn modelId="{17204583-65E1-4A84-A7D5-86E4E67AC51C}" srcId="{259BA17A-1EA7-4C4A-B8ED-FF2A5F477DC7}" destId="{9D50702B-90FF-4810-8B61-4EE09A988717}" srcOrd="2" destOrd="0" parTransId="{56DE1E6E-0711-440F-A0A7-5011D6A469B3}" sibTransId="{D2AF269B-C4C2-44E6-8BDA-F7B9476A3ADF}"/>
    <dgm:cxn modelId="{5F29F9B5-38F4-4249-A46F-148D2C77498D}" type="presOf" srcId="{189B7BC5-7DA7-45B4-B3B5-19E9E4A90D81}" destId="{B465585A-56F5-401F-B0E6-F70AEE68DBEC}" srcOrd="0" destOrd="0" presId="urn:microsoft.com/office/officeart/2005/8/layout/vList2"/>
    <dgm:cxn modelId="{790C4134-7F98-46C9-B059-26EBCAC21D9A}" type="presOf" srcId="{259BA17A-1EA7-4C4A-B8ED-FF2A5F477DC7}" destId="{DB7D836B-8945-4E30-80A6-B22AB431CDBE}" srcOrd="0" destOrd="0" presId="urn:microsoft.com/office/officeart/2005/8/layout/vList2"/>
    <dgm:cxn modelId="{39C17E11-7F1A-4C69-9ACC-F160147FF8B8}" srcId="{259BA17A-1EA7-4C4A-B8ED-FF2A5F477DC7}" destId="{5C3D3E80-6DCB-4581-8F26-C0F2E5F8ECA1}" srcOrd="0" destOrd="0" parTransId="{AEDC6859-FD9B-466F-ACC9-1F0A2574F983}" sibTransId="{3EF69C57-C1C5-44C3-A6EB-7328C0D6B09A}"/>
    <dgm:cxn modelId="{554C8654-A4DD-4CF2-B339-4E4B2E4722B0}" srcId="{259BA17A-1EA7-4C4A-B8ED-FF2A5F477DC7}" destId="{189B7BC5-7DA7-45B4-B3B5-19E9E4A90D81}" srcOrd="3" destOrd="0" parTransId="{3985312C-9D71-43DE-8E5E-15D627DE423C}" sibTransId="{30695C5D-DFB1-4CD3-89CA-A7DBA1C1D4D2}"/>
    <dgm:cxn modelId="{CA1E61E8-49A0-42AA-840E-C98672C146AC}" type="presParOf" srcId="{DB7D836B-8945-4E30-80A6-B22AB431CDBE}" destId="{0ED9A897-FE4A-4C37-BD38-BDAFC696F5E0}" srcOrd="0" destOrd="0" presId="urn:microsoft.com/office/officeart/2005/8/layout/vList2"/>
    <dgm:cxn modelId="{D21EEE26-16A5-4285-98D6-94DEBAB6E153}" type="presParOf" srcId="{DB7D836B-8945-4E30-80A6-B22AB431CDBE}" destId="{A3B2727B-C218-422B-999F-FDC9A74348D0}" srcOrd="1" destOrd="0" presId="urn:microsoft.com/office/officeart/2005/8/layout/vList2"/>
    <dgm:cxn modelId="{06F69261-43FC-4961-A86F-211B43E47FE3}" type="presParOf" srcId="{DB7D836B-8945-4E30-80A6-B22AB431CDBE}" destId="{2858F282-AD09-4BF0-A33F-206B6AF63BD2}" srcOrd="2" destOrd="0" presId="urn:microsoft.com/office/officeart/2005/8/layout/vList2"/>
    <dgm:cxn modelId="{725D5659-1943-4110-B95A-17907F1A3529}" type="presParOf" srcId="{DB7D836B-8945-4E30-80A6-B22AB431CDBE}" destId="{23424615-650E-499F-A362-54604F7AFAA8}" srcOrd="3" destOrd="0" presId="urn:microsoft.com/office/officeart/2005/8/layout/vList2"/>
    <dgm:cxn modelId="{B9A46588-27D1-431A-A30A-5538A3509983}" type="presParOf" srcId="{DB7D836B-8945-4E30-80A6-B22AB431CDBE}" destId="{9CFF5E2F-1FC0-4C61-BDD6-D6205219E924}" srcOrd="4" destOrd="0" presId="urn:microsoft.com/office/officeart/2005/8/layout/vList2"/>
    <dgm:cxn modelId="{9EB6D784-6873-486D-827E-184F1C027A83}" type="presParOf" srcId="{DB7D836B-8945-4E30-80A6-B22AB431CDBE}" destId="{6F4521C4-F19A-49BC-83F6-E9E28CE45C9E}" srcOrd="5" destOrd="0" presId="urn:microsoft.com/office/officeart/2005/8/layout/vList2"/>
    <dgm:cxn modelId="{89BF433E-EC95-4CBC-8B78-B02844B70AD9}" type="presParOf" srcId="{DB7D836B-8945-4E30-80A6-B22AB431CDBE}" destId="{B465585A-56F5-401F-B0E6-F70AEE68DBEC}" srcOrd="6" destOrd="0" presId="urn:microsoft.com/office/officeart/2005/8/layout/vList2"/>
    <dgm:cxn modelId="{678823E1-57D0-471A-A55B-4842B6949F6B}" type="presParOf" srcId="{DB7D836B-8945-4E30-80A6-B22AB431CDBE}" destId="{E5106ABB-C96C-4A54-A8FF-A8C96E9C9C5A}" srcOrd="7" destOrd="0" presId="urn:microsoft.com/office/officeart/2005/8/layout/vList2"/>
    <dgm:cxn modelId="{CF3654FE-E745-4134-A7AD-54B0E7816BB1}" type="presParOf" srcId="{DB7D836B-8945-4E30-80A6-B22AB431CDBE}" destId="{1F10A4AD-1FDE-4B8E-8EF9-C836BFB2060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9A897-FE4A-4C37-BD38-BDAFC696F5E0}">
      <dsp:nvSpPr>
        <dsp:cNvPr id="0" name=""/>
        <dsp:cNvSpPr/>
      </dsp:nvSpPr>
      <dsp:spPr>
        <a:xfrm>
          <a:off x="0" y="76201"/>
          <a:ext cx="7499350" cy="842400"/>
        </a:xfrm>
        <a:prstGeom prst="roundRect">
          <a:avLst/>
        </a:prstGeom>
        <a:solidFill>
          <a:schemeClr val="lt1"/>
        </a:solidFill>
        <a:ln w="5715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libri" pitchFamily="34" charset="0"/>
            </a:rPr>
            <a:t>Формирование кадровой политики</a:t>
          </a:r>
          <a:endParaRPr lang="ru-RU" sz="2800" b="1" kern="1200" dirty="0">
            <a:latin typeface="Calibri" pitchFamily="34" charset="0"/>
          </a:endParaRPr>
        </a:p>
      </dsp:txBody>
      <dsp:txXfrm>
        <a:off x="41123" y="117324"/>
        <a:ext cx="7417104" cy="760154"/>
      </dsp:txXfrm>
    </dsp:sp>
    <dsp:sp modelId="{2858F282-AD09-4BF0-A33F-206B6AF63BD2}">
      <dsp:nvSpPr>
        <dsp:cNvPr id="0" name=""/>
        <dsp:cNvSpPr/>
      </dsp:nvSpPr>
      <dsp:spPr>
        <a:xfrm>
          <a:off x="0" y="1007100"/>
          <a:ext cx="7499350" cy="842400"/>
        </a:xfrm>
        <a:prstGeom prst="roundRect">
          <a:avLst/>
        </a:prstGeom>
        <a:solidFill>
          <a:schemeClr val="lt1"/>
        </a:solidFill>
        <a:ln w="5715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Calibri" pitchFamily="34" charset="0"/>
            </a:rPr>
            <a:t>Организация обучения и аттестации работников</a:t>
          </a:r>
          <a:endParaRPr lang="ru-RU" sz="2600" b="1" kern="1200" dirty="0">
            <a:latin typeface="Calibri" pitchFamily="34" charset="0"/>
          </a:endParaRPr>
        </a:p>
      </dsp:txBody>
      <dsp:txXfrm>
        <a:off x="41123" y="1048223"/>
        <a:ext cx="7417104" cy="760154"/>
      </dsp:txXfrm>
    </dsp:sp>
    <dsp:sp modelId="{9CFF5E2F-1FC0-4C61-BDD6-D6205219E924}">
      <dsp:nvSpPr>
        <dsp:cNvPr id="0" name=""/>
        <dsp:cNvSpPr/>
      </dsp:nvSpPr>
      <dsp:spPr>
        <a:xfrm>
          <a:off x="0" y="1979100"/>
          <a:ext cx="7499350" cy="842400"/>
        </a:xfrm>
        <a:prstGeom prst="roundRect">
          <a:avLst/>
        </a:prstGeom>
        <a:solidFill>
          <a:schemeClr val="lt1"/>
        </a:solidFill>
        <a:ln w="5715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Calibri" pitchFamily="34" charset="0"/>
            </a:rPr>
            <a:t>Заключение трудовых договоров</a:t>
          </a:r>
          <a:endParaRPr lang="ru-RU" sz="2600" b="1" kern="1200" dirty="0">
            <a:latin typeface="Calibri" pitchFamily="34" charset="0"/>
          </a:endParaRPr>
        </a:p>
      </dsp:txBody>
      <dsp:txXfrm>
        <a:off x="41123" y="2020223"/>
        <a:ext cx="7417104" cy="760154"/>
      </dsp:txXfrm>
    </dsp:sp>
    <dsp:sp modelId="{B465585A-56F5-401F-B0E6-F70AEE68DBEC}">
      <dsp:nvSpPr>
        <dsp:cNvPr id="0" name=""/>
        <dsp:cNvSpPr/>
      </dsp:nvSpPr>
      <dsp:spPr>
        <a:xfrm>
          <a:off x="0" y="2951099"/>
          <a:ext cx="7499350" cy="842400"/>
        </a:xfrm>
        <a:prstGeom prst="roundRect">
          <a:avLst/>
        </a:prstGeom>
        <a:solidFill>
          <a:schemeClr val="lt1"/>
        </a:solidFill>
        <a:ln w="5715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Calibri" pitchFamily="34" charset="0"/>
            </a:rPr>
            <a:t>Установление системы оплаты труда</a:t>
          </a:r>
          <a:endParaRPr lang="ru-RU" sz="2600" b="1" kern="1200" dirty="0">
            <a:latin typeface="Calibri" pitchFamily="34" charset="0"/>
          </a:endParaRPr>
        </a:p>
      </dsp:txBody>
      <dsp:txXfrm>
        <a:off x="41123" y="2992222"/>
        <a:ext cx="7417104" cy="760154"/>
      </dsp:txXfrm>
    </dsp:sp>
    <dsp:sp modelId="{1F10A4AD-1FDE-4B8E-8EF9-C836BFB20604}">
      <dsp:nvSpPr>
        <dsp:cNvPr id="0" name=""/>
        <dsp:cNvSpPr/>
      </dsp:nvSpPr>
      <dsp:spPr>
        <a:xfrm>
          <a:off x="0" y="3923100"/>
          <a:ext cx="7499350" cy="842400"/>
        </a:xfrm>
        <a:prstGeom prst="roundRect">
          <a:avLst/>
        </a:prstGeom>
        <a:solidFill>
          <a:schemeClr val="lt1"/>
        </a:solidFill>
        <a:ln w="5715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Calibri" pitchFamily="34" charset="0"/>
            </a:rPr>
            <a:t>Разработка должностных инструкций</a:t>
          </a:r>
          <a:endParaRPr lang="ru-RU" sz="2600" b="1" kern="1200" dirty="0">
            <a:latin typeface="Calibri" pitchFamily="34" charset="0"/>
          </a:endParaRPr>
        </a:p>
      </dsp:txBody>
      <dsp:txXfrm>
        <a:off x="41123" y="3964223"/>
        <a:ext cx="7417104" cy="760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72F9F2-B4E8-4A13-941E-FD7393A31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96DC9-DC68-40A9-9614-D402B76C5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B270-C99A-4C7B-9FC5-41576B1BB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0E99-F34F-49A8-84AF-5EB229394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A87845-EC59-4CD8-8815-3835B84EE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13A3C-9981-40B3-AF0A-77535D003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71DA78-35FA-4686-87F3-52F3B6CC4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17FB1-C96E-4816-A69C-3678F775B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AD2DF6-A1DC-47E5-949B-518E3ECD1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DB90AF-5AE3-4CBE-939D-20A6904DE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5019C0-388C-4685-986F-6AC372C6B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7B072CE9-472E-4A42-9E72-2F06A200E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4" r:id="rId2"/>
    <p:sldLayoutId id="2147483860" r:id="rId3"/>
    <p:sldLayoutId id="2147483855" r:id="rId4"/>
    <p:sldLayoutId id="2147483861" r:id="rId5"/>
    <p:sldLayoutId id="2147483856" r:id="rId6"/>
    <p:sldLayoutId id="2147483862" r:id="rId7"/>
    <p:sldLayoutId id="2147483863" r:id="rId8"/>
    <p:sldLayoutId id="2147483864" r:id="rId9"/>
    <p:sldLayoutId id="2147483857" r:id="rId10"/>
    <p:sldLayoutId id="21474838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609600"/>
            <a:ext cx="7462838" cy="3581400"/>
          </a:xfrm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9600" b="1" dirty="0" smtClean="0">
              <a:solidFill>
                <a:schemeClr val="tx2">
                  <a:satMod val="130000"/>
                </a:schemeClr>
              </a:solidFill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4800600"/>
            <a:ext cx="4795838" cy="1447800"/>
          </a:xfrm>
        </p:spPr>
        <p:txBody>
          <a:bodyPr anchor="ctr">
            <a:normAutofit/>
          </a:bodyPr>
          <a:lstStyle/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/>
          </a:p>
        </p:txBody>
      </p:sp>
      <p:pic>
        <p:nvPicPr>
          <p:cNvPr id="1026" name="Picture 2" descr="https://phunudep.com/wp-content/uploads/2016/01/tuyen-tap-cac-mau-hinh-nen-powerpoint-de-thuong-nhat-hinh-anh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1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logop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283075" cy="437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8924" y="1143000"/>
            <a:ext cx="87026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    </a:t>
            </a:r>
            <a:r>
              <a:rPr lang="ru-RU" sz="5400" b="1" dirty="0" smtClean="0">
                <a:ln/>
                <a:solidFill>
                  <a:srgbClr val="C00000"/>
                </a:solidFill>
                <a:latin typeface="Monotype Corsiva" pitchFamily="66" charset="0"/>
              </a:rPr>
              <a:t>Профессиональный стандарт</a:t>
            </a:r>
          </a:p>
          <a:p>
            <a:r>
              <a:rPr lang="ru-RU" sz="5400" b="1" dirty="0" smtClean="0">
                <a:ln/>
                <a:solidFill>
                  <a:srgbClr val="C00000"/>
                </a:solidFill>
                <a:latin typeface="Monotype Corsiva" pitchFamily="66" charset="0"/>
              </a:rPr>
              <a:t>                         педагога</a:t>
            </a:r>
            <a:r>
              <a:rPr lang="ru-RU" sz="5400" b="1" dirty="0" smtClean="0">
                <a:ln/>
                <a:solidFill>
                  <a:srgbClr val="C00000"/>
                </a:solidFill>
              </a:rPr>
              <a:t> </a:t>
            </a:r>
            <a:endParaRPr lang="ru-RU" sz="54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029" name="Picture 5" descr="http://detsad241-kem.ucoz.ru/kartinki_v_menu/5617ed797e9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2883471"/>
            <a:ext cx="4229101" cy="165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5715000"/>
            <a:ext cx="7467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Подготовила: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воспитатель  Ткаченко Е.А.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unudep.com/wp-content/uploads/2016/01/tuyen-tap-cac-mau-hinh-nen-powerpoint-de-thuong-nhat-hinh-anh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083467"/>
              </p:ext>
            </p:extLst>
          </p:nvPr>
        </p:nvGraphicFramePr>
        <p:xfrm>
          <a:off x="484909" y="1024914"/>
          <a:ext cx="8229600" cy="5582204"/>
        </p:xfrm>
        <a:graphic>
          <a:graphicData uri="http://schemas.openxmlformats.org/drawingml/2006/table">
            <a:tbl>
              <a:tblPr firstRow="1" bandRow="1"/>
              <a:tblGrid>
                <a:gridCol w="2743200"/>
                <a:gridCol w="2743200"/>
                <a:gridCol w="2743200"/>
              </a:tblGrid>
              <a:tr h="370124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Трудовые действия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Необходимые умения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Необходимые знания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/>
                    </a:solidFill>
                  </a:tcPr>
                </a:tc>
              </a:tr>
              <a:tr h="520201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Регулирование поведения обучающихся для обеспечения безопасной образовательной среды.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1" dirty="0" smtClean="0"/>
                        <a:t>Проектирование</a:t>
                      </a:r>
                      <a:r>
                        <a:rPr lang="ru-RU" sz="1600" dirty="0" smtClean="0"/>
                        <a:t> и реализация воспитательных программ. Реализация воспитательных возможностей различных видов деятельности ребенка 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Создание, поддержание уклада, атмосферы и традиций жизни образовательной организации. Развитие у обучающихся познавательной активности, самостоятельности, инициативы, творческих способностей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Строить воспитательную деятельность с учетом культурных различий детей, половозрастных и индивидуальных особенностей.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Поддерживать в детском коллективе деловую, дружелюбную атмосферу. Защищать достоинство и интересы обучающихся, помогать детям, оказавшимся в конфликтной ситуации и/или неблагоприятных условиях.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Сотрудничать с другими педагогическими работниками и другими специалистами в решении воспитательных задач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/>
                        <a:t>Основы законодательства о правах ребенка, законы в сфере образования и ФГОС.</a:t>
                      </a:r>
                    </a:p>
                    <a:p>
                      <a:r>
                        <a:rPr lang="ru-RU" sz="1600" dirty="0" smtClean="0"/>
                        <a:t>Основные закономерности возрастного развития, стадии и кризисы развития и социализации личности.</a:t>
                      </a:r>
                    </a:p>
                    <a:p>
                      <a:r>
                        <a:rPr lang="ru-RU" sz="1600" dirty="0" smtClean="0"/>
                        <a:t>Основы методики воспитательной работы, основные принципы деятельностного подхода, виды и приемы современных педагогических технологий.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Нормативные правовые, руководящие и инструктивные документы, регулирующие экскурсий, походы.</a:t>
                      </a:r>
                    </a:p>
                    <a:p>
                      <a:endParaRPr lang="ru-RU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75509" y="378583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lvl="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r>
              <a:rPr lang="ru-RU" sz="3600" b="1" dirty="0" smtClean="0">
                <a:solidFill>
                  <a:srgbClr val="002060"/>
                </a:solidFill>
                <a:latin typeface="Calibri"/>
              </a:rPr>
              <a:t>     Воспитательная </a:t>
            </a:r>
            <a:r>
              <a:rPr lang="ru-RU" sz="3600" b="1" dirty="0">
                <a:solidFill>
                  <a:srgbClr val="002060"/>
                </a:solidFill>
                <a:latin typeface="Calibri"/>
              </a:rPr>
              <a:t>функция</a:t>
            </a:r>
          </a:p>
        </p:txBody>
      </p:sp>
    </p:spTree>
    <p:extLst>
      <p:ext uri="{BB962C8B-B14F-4D97-AF65-F5344CB8AC3E}">
        <p14:creationId xmlns:p14="http://schemas.microsoft.com/office/powerpoint/2010/main" val="347305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unudep.com/wp-content/uploads/2016/01/tuyen-tap-cac-mau-hinh-nen-powerpoint-de-thuong-nhat-hinh-anh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500034" y="1142984"/>
          <a:ext cx="8229600" cy="5613400"/>
        </p:xfrm>
        <a:graphic>
          <a:graphicData uri="http://schemas.openxmlformats.org/drawingml/2006/table">
            <a:tbl>
              <a:tblPr firstRow="1" bandRow="1"/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Трудовые действия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Необходимые умения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Необходимые знания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Выявление в ходе наблюдения поведенческих и личностных проблем обучающихся, связанных с особенностями их развития.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Применение инструментария и методов диагностики и оценки показателей уровня и динамики развития ребенка.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Взаимодействие с другими специалистами в рамках </a:t>
                      </a:r>
                      <a:r>
                        <a:rPr lang="ru-RU" sz="1400" dirty="0" err="1" smtClean="0"/>
                        <a:t>психолого-медико-педагогического</a:t>
                      </a:r>
                      <a:r>
                        <a:rPr lang="ru-RU" sz="1400" dirty="0" smtClean="0"/>
                        <a:t> консилиума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Разработка (совместно с другими специалистами) индивидуального развития ребенка.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Освоение и адекватное применение специальных технологий и методов, позволяющих проводить коррекционно-развивающую работу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Владеть профессиональной установкой на оказание помощи любому ребенку вне зависимости от его реальных учебных возможностей, особенностей в поведении, состояния психического и физического здоровья.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. Понимать документацию специалистов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. Разрабатывать и реализовывать индивидуальные образовательные маршруты, индивидуальные программы развития с учетом личностных и возрастных особенностей обучающихся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dirty="0" smtClean="0"/>
                        <a:t>Знать педагогические закономерности организации образовательного процесса. </a:t>
                      </a:r>
                    </a:p>
                    <a:p>
                      <a:r>
                        <a:rPr lang="ru-RU" sz="1800" dirty="0" smtClean="0"/>
                        <a:t>Основные закономерности семейных отношений, позволяющие эффективно работать с родительской общественностью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76400" y="323165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lvl="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r>
              <a:rPr lang="ru-RU" sz="3600" b="1" dirty="0" smtClean="0">
                <a:solidFill>
                  <a:srgbClr val="002060"/>
                </a:solidFill>
                <a:latin typeface="Calibri"/>
              </a:rPr>
              <a:t>Развивающая деятельность</a:t>
            </a:r>
            <a:endParaRPr lang="ru-RU" sz="3600" b="1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334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unudep.com/wp-content/uploads/2016/01/tuyen-tap-cac-mau-hinh-nen-powerpoint-de-thuong-nhat-hinh-anh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-346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1600" y="1219200"/>
            <a:ext cx="73152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</a:rPr>
              <a:t>качество системы образования не может быть выше качества работающих в ней педагогов;</a:t>
            </a:r>
          </a:p>
          <a:p>
            <a:pPr marL="365125" lvl="0" indent="-282575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</a:rPr>
              <a:t>профессиональный стандарт способствует повышению профессиональной подготовки педагога и необходимости постоянного профессионального роста; </a:t>
            </a:r>
          </a:p>
          <a:p>
            <a:pPr marL="365125" lvl="0" indent="-282575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</a:rPr>
              <a:t> профессиональный стандарт  повышает ответственность педагога за результаты своего труда, а соответственно повышает качество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8685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tin.fastimagess.ru/img-q5y5x5n4g4041456w4t4q2u5m5y5l4b4u2p5k4p4f4f4q55444r4n4/images/doc/53/48686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2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unudep.com/wp-content/uploads/2016/01/tuyen-tap-cac-mau-hinh-nen-powerpoint-de-thuong-nhat-hinh-anh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39091" y="304800"/>
            <a:ext cx="784860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300" b="1" dirty="0" smtClean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ru-RU" sz="4300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Профессиональный </a:t>
            </a:r>
            <a:r>
              <a:rPr lang="ru-RU" sz="43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стандарт </a:t>
            </a:r>
            <a:r>
              <a:rPr lang="ru-RU" sz="4300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</a:t>
            </a:r>
          </a:p>
          <a:p>
            <a:pPr algn="ctr"/>
            <a:r>
              <a:rPr lang="ru-RU" sz="4300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педагога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35791"/>
            <a:ext cx="8382000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defRPr/>
            </a:pPr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defRPr/>
            </a:pP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defRPr/>
            </a:pPr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defRPr/>
            </a:pP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defRPr/>
            </a:pPr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defRPr/>
            </a:pPr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defRPr/>
            </a:pP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Профессиональный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стандарт «Педагог (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педагогическая</a:t>
            </a:r>
          </a:p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деятельность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 сфере дошкольного, начального общего,</a:t>
            </a:r>
          </a:p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основного общего, среднего общего образования)</a:t>
            </a:r>
          </a:p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(воспитатель, учитель)»: </a:t>
            </a:r>
          </a:p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defRPr/>
            </a:pP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утвержден приказом Министерства труда и соцзащиты Российской Федерации от 18 октября 2013 г. N 544н.</a:t>
            </a: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зарегистрирован Министерством юстиции 06. 12. 2013 г.</a:t>
            </a: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вводится в массовое применение с 1 января 2017 г.</a:t>
            </a:r>
          </a:p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endParaRPr lang="ru-RU" sz="1800" b="1" dirty="0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905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unudep.com/wp-content/uploads/2016/01/tuyen-tap-cac-mau-hinh-nen-powerpoint-de-thuong-nhat-hinh-anh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9600" y="1228398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Профессиональный стандарт педагога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: </a:t>
            </a:r>
            <a:endParaRPr lang="ru-RU" sz="2800" dirty="0" smtClean="0"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 algn="ctr"/>
            <a:r>
              <a:rPr lang="ru-RU" sz="2800" dirty="0" smtClean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документ</a:t>
            </a:r>
            <a:r>
              <a:rPr lang="ru-RU" sz="2800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, включающий перечень профессиональных и личностных требований к учителю (воспитателю), действующий на всей территории Российской Федерации.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1874729"/>
            <a:ext cx="81534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 lvl="0" algn="ct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endParaRPr lang="ru-RU" sz="2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27432" lvl="0" algn="ct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endParaRPr lang="ru-RU" sz="2800" b="1" dirty="0">
              <a:solidFill>
                <a:srgbClr val="C00000"/>
              </a:solidFill>
              <a:latin typeface="Calibri" pitchFamily="34" charset="0"/>
            </a:endParaRPr>
          </a:p>
          <a:p>
            <a:pPr marL="27432" lvl="0" algn="ct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endParaRPr lang="ru-RU" sz="2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27432" lvl="0" algn="ct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endParaRPr lang="ru-RU" sz="2800" b="1" dirty="0">
              <a:solidFill>
                <a:srgbClr val="C00000"/>
              </a:solidFill>
              <a:latin typeface="Calibri" pitchFamily="34" charset="0"/>
            </a:endParaRPr>
          </a:p>
          <a:p>
            <a:pPr marL="27432" lvl="0" algn="ct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 готовность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учить всех без исключения детей, 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               вне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зависимости от их склонностей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,                                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способностей, особенностей развития,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                                      ограниченных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возможностей.</a:t>
            </a:r>
          </a:p>
        </p:txBody>
      </p:sp>
    </p:spTree>
    <p:extLst>
      <p:ext uri="{BB962C8B-B14F-4D97-AF65-F5344CB8AC3E}">
        <p14:creationId xmlns:p14="http://schemas.microsoft.com/office/powerpoint/2010/main" val="195716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unudep.com/wp-content/uploads/2016/01/tuyen-tap-cac-mau-hinh-nen-powerpoint-de-thuong-nhat-hinh-anh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6800" y="685800"/>
            <a:ext cx="716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  <a:ea typeface="+mj-ea"/>
                <a:cs typeface="+mj-cs"/>
              </a:rPr>
              <a:t>Область применения Профессионального стандарта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028915"/>
              </p:ext>
            </p:extLst>
          </p:nvPr>
        </p:nvGraphicFramePr>
        <p:xfrm>
          <a:off x="898525" y="1797654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943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unudep.com/wp-content/uploads/2016/01/tuyen-tap-cac-mau-hinh-nen-powerpoint-de-thuong-nhat-hinh-anh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5000" y="914400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  <a:ea typeface="+mj-ea"/>
                <a:cs typeface="+mj-cs"/>
              </a:rPr>
              <a:t>   ХАРАКТЕРИСТИКА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  <a:ea typeface="+mj-ea"/>
                <a:cs typeface="+mj-cs"/>
              </a:rPr>
              <a:t>СТАНДАРТА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1752600"/>
            <a:ext cx="845820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</a:rPr>
              <a:t>в нем определяются основные требования к квалификации педагога</a:t>
            </a:r>
          </a:p>
          <a:p>
            <a:pPr marL="365125" lvl="0" indent="-282575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</a:rPr>
              <a:t>может дополнятся региональными требованиями</a:t>
            </a:r>
          </a:p>
          <a:p>
            <a:pPr marL="365125" lvl="0" indent="-282575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</a:rPr>
              <a:t>может быть дополнен внутренним стандартом образовательного учреждения</a:t>
            </a:r>
          </a:p>
          <a:p>
            <a:pPr marL="365125" lvl="0" indent="-282575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</a:rPr>
              <a:t>является уровневым, учитывающим специфику работы педагогов образовательного учреждения</a:t>
            </a:r>
          </a:p>
          <a:p>
            <a:pPr marL="365125" lvl="0" indent="-282575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</a:rPr>
              <a:t>отражает структуру профессиональной деятельности педагога</a:t>
            </a:r>
          </a:p>
          <a:p>
            <a:pPr marL="365125" lvl="0" indent="-282575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</a:rPr>
              <a:t>выдвигает требования к личностным качествам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2931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unudep.com/wp-content/uploads/2016/01/tuyen-tap-cac-mau-hinh-nen-powerpoint-de-thuong-nhat-hinh-anh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9600" y="914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  <a:ea typeface="Calibri" pitchFamily="34" charset="0"/>
                <a:cs typeface="Times New Roman" pitchFamily="18" charset="0"/>
              </a:rPr>
              <a:t>Требования к образованию и обучению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560731"/>
            <a:ext cx="8382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Высшее профессиональное образование или среднее профессиональное образование по направлениям подготовки "Образование и педагогика" или в области, соответствующей преподаваемому предмету (с последующей профессиональной переподготовкой по профилю педагогической деятельности), либо высшее профессиональное образование или среднее профессиональное образование и дополнительное профессиональное образование по направлению деятельности в образовательной организации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endParaRPr lang="ru-RU" sz="24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ru-RU" sz="3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Требования к опыту практической работы  не предъявляются</a:t>
            </a:r>
            <a:r>
              <a:rPr lang="ru-RU" sz="3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!!!</a:t>
            </a:r>
            <a:endParaRPr lang="ru-RU" sz="3200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unudep.com/wp-content/uploads/2016/01/tuyen-tap-cac-mau-hinh-nen-powerpoint-de-thuong-nhat-hinh-anh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7918" y="152400"/>
            <a:ext cx="784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К педагогической        деятельности не допускаются: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3964" y="1600200"/>
            <a:ext cx="8839200" cy="465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4360" lvl="0" indent="-45720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- лица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, лишенные права заниматься педагогической деятельностью в соответствии с вступившим в законную силу приговором суда; </a:t>
            </a:r>
          </a:p>
          <a:p>
            <a:pPr marL="594360" lvl="0" indent="-45720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- имеющие 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или имевшие судимость за преступления, состав и виды которых установлены законодательством Российской Федерации; </a:t>
            </a:r>
          </a:p>
          <a:p>
            <a:pPr marL="594360" lvl="0" indent="-45720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- признанные 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недееспособными в установленном федеральным законом порядке;</a:t>
            </a:r>
          </a:p>
          <a:p>
            <a:pPr marL="594360" lvl="0" indent="-45720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- имеющие 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заболевания, предусмотренные установленным перечнем.</a:t>
            </a:r>
          </a:p>
        </p:txBody>
      </p:sp>
    </p:spTree>
    <p:extLst>
      <p:ext uri="{BB962C8B-B14F-4D97-AF65-F5344CB8AC3E}">
        <p14:creationId xmlns:p14="http://schemas.microsoft.com/office/powerpoint/2010/main" val="16031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unudep.com/wp-content/uploads/2016/01/tuyen-tap-cac-mau-hinh-nen-powerpoint-de-thuong-nhat-hinh-anh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8571" y="1079235"/>
            <a:ext cx="8533105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3 составляющих стандарта</a:t>
            </a:r>
            <a:r>
              <a:rPr kumimoji="0" lang="ru-RU" sz="4100" b="1" i="0" u="none" strike="noStrike" kern="0" cap="none" spc="0" normalizeH="0" noProof="0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педагога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1981200"/>
            <a:ext cx="7467600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lvl="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r>
              <a:rPr lang="ru-RU" sz="3600" b="1" dirty="0" smtClean="0">
                <a:solidFill>
                  <a:prstClr val="black"/>
                </a:solidFill>
                <a:latin typeface="Calibri"/>
              </a:rPr>
              <a:t>   - Общепедагогическая </a:t>
            </a:r>
            <a:r>
              <a:rPr lang="ru-RU" sz="3600" b="1" dirty="0">
                <a:solidFill>
                  <a:prstClr val="black"/>
                </a:solidFill>
                <a:latin typeface="Calibri"/>
              </a:rPr>
              <a:t>функция</a:t>
            </a:r>
          </a:p>
          <a:p>
            <a:pPr marL="137160" lvl="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r>
              <a:rPr lang="ru-RU" sz="3600" b="1" dirty="0" smtClean="0">
                <a:solidFill>
                  <a:prstClr val="black"/>
                </a:solidFill>
                <a:latin typeface="Calibri"/>
              </a:rPr>
              <a:t>   - Воспитательная </a:t>
            </a:r>
            <a:r>
              <a:rPr lang="ru-RU" sz="3600" b="1" dirty="0">
                <a:solidFill>
                  <a:prstClr val="black"/>
                </a:solidFill>
                <a:latin typeface="Calibri"/>
              </a:rPr>
              <a:t>функция</a:t>
            </a:r>
          </a:p>
          <a:p>
            <a:pPr marL="137160" lvl="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r>
              <a:rPr lang="ru-RU" sz="3600" b="1" dirty="0" smtClean="0">
                <a:solidFill>
                  <a:prstClr val="black"/>
                </a:solidFill>
                <a:latin typeface="Calibri"/>
              </a:rPr>
              <a:t>   - Развивающая деятельность</a:t>
            </a:r>
          </a:p>
          <a:p>
            <a:pPr marL="137160" lvl="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r>
              <a:rPr lang="ru-RU" sz="36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каждой трудовой 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функции определены         </a:t>
            </a:r>
          </a:p>
          <a:p>
            <a:pPr marL="137160" lvl="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       трудовые действия, необходимые умения </a:t>
            </a:r>
          </a:p>
          <a:p>
            <a:pPr marL="137160" lvl="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                       и необходимые знания.</a:t>
            </a:r>
          </a:p>
          <a:p>
            <a:pPr marL="137160" lvl="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endParaRPr lang="ru-RU" sz="3600" b="1" dirty="0">
              <a:solidFill>
                <a:srgbClr val="FF0000"/>
              </a:solidFill>
              <a:latin typeface="Calibri"/>
            </a:endParaRPr>
          </a:p>
          <a:p>
            <a:pPr marL="708660" lvl="0" indent="-57150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Tx/>
              <a:buChar char="-"/>
            </a:pPr>
            <a:endParaRPr lang="ru-RU" sz="36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90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unudep.com/wp-content/uploads/2016/01/tuyen-tap-cac-mau-hinh-nen-powerpoint-de-thuong-nhat-hinh-anh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752394"/>
              </p:ext>
            </p:extLst>
          </p:nvPr>
        </p:nvGraphicFramePr>
        <p:xfrm>
          <a:off x="609600" y="1048113"/>
          <a:ext cx="8229600" cy="5572140"/>
        </p:xfrm>
        <a:graphic>
          <a:graphicData uri="http://schemas.openxmlformats.org/drawingml/2006/table">
            <a:tbl>
              <a:tblPr firstRow="1" bandRow="1"/>
              <a:tblGrid>
                <a:gridCol w="2743200"/>
                <a:gridCol w="2743200"/>
                <a:gridCol w="2743200"/>
              </a:tblGrid>
              <a:tr h="38209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Трудовые действия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Необходимые умения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Необходимые знания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/>
                    </a:solidFill>
                  </a:tcPr>
                </a:tc>
              </a:tr>
              <a:tr h="51900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Разработка и реализация программ учебных дисциплин в рамках основной общеобразовательной программы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Планирование и проведение учебных занятий.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Формирование универсальных учебных действий.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Формирование навыков, связанных с информационно-коммуникационными технологиями (далее - ИКТ)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Формирование мотивации к обучению.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Владеть формами и методами обучения, оценивать знания обучающихся на основе тестирования и других методов контроля в соответствии с реальными учебными возможностями детей.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Разрабатывать (осваивать) и применять современные психолого-педагогические технологии, основанные на знании законов развития личности и поведения в реальной и виртуальной среде.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i="1" dirty="0" smtClean="0"/>
                        <a:t>Владеть </a:t>
                      </a:r>
                      <a:r>
                        <a:rPr lang="ru-RU" sz="1600" i="1" dirty="0" err="1" smtClean="0"/>
                        <a:t>ИКТ-компетентностями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/>
                        <a:t>Основные закономерности возрастного развития, стадии и кризисы развития.</a:t>
                      </a:r>
                    </a:p>
                    <a:p>
                      <a:r>
                        <a:rPr lang="ru-RU" sz="1600" dirty="0" smtClean="0"/>
                        <a:t>Пути достижения образовательных результатов и способы оценки результатов обучения. Основы методики преподавания, виды и приемы современных педагогических технологий.</a:t>
                      </a:r>
                    </a:p>
                    <a:p>
                      <a:r>
                        <a:rPr lang="ru-RU" sz="1600" dirty="0" smtClean="0"/>
                        <a:t>Приоритетные направления развития образовательной системы Российской Федерации, законов и иных нормативных правовых актов, регламентирующих образовательную деятельность в Российской Федерации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43000" y="3810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Calibri"/>
              </a:rPr>
              <a:t>       </a:t>
            </a:r>
            <a:r>
              <a:rPr lang="ru-RU" sz="3600" b="1" dirty="0" smtClean="0">
                <a:solidFill>
                  <a:srgbClr val="002060"/>
                </a:solidFill>
                <a:latin typeface="Calibri"/>
              </a:rPr>
              <a:t>Общепедагогическая </a:t>
            </a:r>
            <a:r>
              <a:rPr lang="ru-RU" sz="3600" b="1" dirty="0">
                <a:solidFill>
                  <a:srgbClr val="002060"/>
                </a:solidFill>
                <a:latin typeface="Calibri"/>
              </a:rPr>
              <a:t>функция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7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636</TotalTime>
  <Words>838</Words>
  <Application>Microsoft Office PowerPoint</Application>
  <PresentationFormat>Экран (4:3)</PresentationFormat>
  <Paragraphs>103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USER</cp:lastModifiedBy>
  <cp:revision>60</cp:revision>
  <cp:lastPrinted>1601-01-01T00:00:00Z</cp:lastPrinted>
  <dcterms:created xsi:type="dcterms:W3CDTF">1601-01-01T00:00:00Z</dcterms:created>
  <dcterms:modified xsi:type="dcterms:W3CDTF">2020-03-19T15:59:57Z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