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8" r:id="rId7"/>
    <p:sldId id="263" r:id="rId8"/>
    <p:sldId id="264" r:id="rId9"/>
    <p:sldId id="265" r:id="rId10"/>
    <p:sldId id="266" r:id="rId11"/>
    <p:sldId id="271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4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6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E2F8-A1E3-49DD-8E54-829DEE0D3F3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BE2F8-A1E3-49DD-8E54-829DEE0D3F3E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ED1E-39E7-44C4-B553-0D0BDA133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6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detstva.ru/razvitie-rechi-u-rebenk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" y="1"/>
            <a:ext cx="6858000" cy="91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42545" y="1763688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озрастные  особенности  детей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4-го года жизни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0648" y="5148064"/>
            <a:ext cx="5136604" cy="23368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Выполнила воспитатель </a:t>
            </a:r>
            <a:r>
              <a:rPr lang="ru-RU" sz="2400" dirty="0" smtClean="0">
                <a:solidFill>
                  <a:schemeClr val="tx1"/>
                </a:solidFill>
              </a:rPr>
              <a:t>группы № 1 «</a:t>
            </a:r>
            <a:r>
              <a:rPr lang="ru-RU" sz="2400" dirty="0" err="1" smtClean="0">
                <a:solidFill>
                  <a:schemeClr val="tx1"/>
                </a:solidFill>
              </a:rPr>
              <a:t>Смешарики</a:t>
            </a:r>
            <a:r>
              <a:rPr lang="ru-RU" sz="2400" dirty="0" smtClean="0">
                <a:solidFill>
                  <a:schemeClr val="tx1"/>
                </a:solidFill>
              </a:rPr>
              <a:t>» Ткаченко Е.А.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Возраст «Почемучек»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790" y="1619672"/>
            <a:ext cx="5966420" cy="603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    Помните</a:t>
            </a:r>
            <a:r>
              <a:rPr lang="ru-RU" sz="2800" dirty="0"/>
              <a:t>, что возраст почемучек – важный этап в развитии ребенка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Для ребенка очень важно, чтобы его познавательную активность удовлетворяли, отвечали на вопросы.</a:t>
            </a:r>
          </a:p>
          <a:p>
            <a:pPr marL="0" indent="0">
              <a:buNone/>
            </a:pPr>
            <a:r>
              <a:rPr lang="ru-RU" sz="2800" dirty="0" smtClean="0"/>
              <a:t> Если ребенку отвечают, значит уделяют внимание. Уделяют внимание – значит любят. А любовь и внимание для ребенка важнее всего.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91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за внимание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37" y="-18458"/>
            <a:ext cx="6858000" cy="914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1571" y="899592"/>
            <a:ext cx="5829300" cy="27363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Третий год жизни - период интенсивного развития </a:t>
            </a:r>
            <a:r>
              <a:rPr lang="ru-RU" sz="3600" b="1" dirty="0" smtClean="0">
                <a:solidFill>
                  <a:srgbClr val="FF0000"/>
                </a:solidFill>
              </a:rPr>
              <a:t>самостоятельности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«Я сам»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92696" y="3491880"/>
            <a:ext cx="5760640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Детская самостоятельность проявляется в: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амообслуживании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и</a:t>
            </a:r>
            <a:r>
              <a:rPr lang="ru-RU" sz="2000" dirty="0" smtClean="0">
                <a:solidFill>
                  <a:schemeClr val="tx1"/>
                </a:solidFill>
              </a:rPr>
              <a:t>гре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т</a:t>
            </a:r>
            <a:r>
              <a:rPr lang="ru-RU" sz="2000" dirty="0" smtClean="0">
                <a:solidFill>
                  <a:schemeClr val="tx1"/>
                </a:solidFill>
              </a:rPr>
              <a:t>руде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оведении</a:t>
            </a:r>
          </a:p>
          <a:p>
            <a:pPr marL="1257300" lvl="2" indent="-342900" algn="l">
              <a:buFont typeface="Wingdings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роцессе </a:t>
            </a:r>
            <a:r>
              <a:rPr lang="ru-RU" sz="2000" dirty="0">
                <a:solidFill>
                  <a:schemeClr val="tx1"/>
                </a:solidFill>
              </a:rPr>
              <a:t>приобретения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</a:p>
          <a:p>
            <a:pPr lvl="2" algn="l"/>
            <a:r>
              <a:rPr lang="ru-RU" sz="2000" dirty="0" smtClean="0">
                <a:solidFill>
                  <a:schemeClr val="tx1"/>
                </a:solidFill>
              </a:rPr>
              <a:t> закрепления умения заниматься 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83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664" y="323528"/>
            <a:ext cx="5829300" cy="196003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Условия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для формирования самостоятельности: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41376" y="2123728"/>
            <a:ext cx="5616624" cy="547260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Хвалите ребенка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Не ругайте детей</a:t>
            </a:r>
            <a:r>
              <a:rPr lang="ru-RU" sz="2400" dirty="0">
                <a:solidFill>
                  <a:schemeClr val="tx1"/>
                </a:solidFill>
              </a:rPr>
              <a:t> за попытки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сделать что-то самостоятельно.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Учите ребенка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</a:rPr>
              <a:t>Не </a:t>
            </a:r>
            <a:r>
              <a:rPr lang="ru-RU" sz="2400" b="1" dirty="0">
                <a:solidFill>
                  <a:schemeClr val="tx1"/>
                </a:solidFill>
              </a:rPr>
              <a:t>пытайтесь облегчать жизнь ребенку, чересчур </a:t>
            </a:r>
            <a:r>
              <a:rPr lang="ru-RU" sz="2400" b="1" dirty="0" smtClean="0">
                <a:solidFill>
                  <a:schemeClr val="tx1"/>
                </a:solidFill>
              </a:rPr>
              <a:t>помогая </a:t>
            </a:r>
            <a:r>
              <a:rPr lang="ru-RU" sz="2400" b="1" dirty="0">
                <a:solidFill>
                  <a:schemeClr val="tx1"/>
                </a:solidFill>
              </a:rPr>
              <a:t>ему.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Спрашивайте мнение у вашего ребенка, как у взрослого члена семьи.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Привлекайте ребенка к работе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      по </a:t>
            </a:r>
            <a:r>
              <a:rPr lang="ru-RU" sz="2400" b="1" dirty="0">
                <a:solidFill>
                  <a:schemeClr val="tx1"/>
                </a:solidFill>
              </a:rPr>
              <a:t>дому.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7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11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688" y="467544"/>
            <a:ext cx="4968552" cy="175754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Развитие речи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детей</a:t>
            </a: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 3-4 </a:t>
            </a:r>
            <a:r>
              <a:rPr lang="ru-RU" sz="4800" b="1" dirty="0">
                <a:solidFill>
                  <a:srgbClr val="FF0000"/>
                </a:solidFill>
              </a:rPr>
              <a:t>лет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712" y="1979712"/>
            <a:ext cx="5544616" cy="51845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u="sng" dirty="0" smtClean="0"/>
              <a:t>Развитие речи</a:t>
            </a:r>
            <a:r>
              <a:rPr lang="ru-RU" i="1" dirty="0" smtClean="0"/>
              <a:t> – в этом возрасте ребенок учится понимать речь. Не зря он любит прислушиваться к разговору взрослых. Ему нравится слушать рассказы, сказки, стихи, потешки – это значит, что ребенок начинает познавать мир с помощью языка. Интересный факт, в 3-4 года словарный запас ребенка от 500 до 1500 слов.</a:t>
            </a:r>
          </a:p>
          <a:p>
            <a:pPr marL="0" indent="0" algn="ctr">
              <a:buNone/>
            </a:pPr>
            <a:r>
              <a:rPr lang="ru-RU" i="1" dirty="0" smtClean="0"/>
              <a:t> </a:t>
            </a:r>
            <a:r>
              <a:rPr lang="ru-RU" i="1" dirty="0"/>
              <a:t>В</a:t>
            </a:r>
            <a:r>
              <a:rPr lang="ru-RU" i="1" dirty="0" smtClean="0"/>
              <a:t> три года ребенок</a:t>
            </a:r>
            <a:r>
              <a:rPr lang="ru-RU" b="1" i="1" dirty="0" smtClean="0"/>
              <a:t> </a:t>
            </a:r>
            <a:r>
              <a:rPr lang="ru-RU" i="1" dirty="0" smtClean="0"/>
              <a:t>овладевает всеми падежами и может с        помощью предлогов строить   сложные предложения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61"/>
            <a:ext cx="6858000" cy="916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539552"/>
            <a:ext cx="5750396" cy="1757544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  <a:hlinkClick r:id="rId3"/>
              </a:rPr>
              <a:t>Развитие речи детей</a:t>
            </a:r>
            <a:r>
              <a:rPr lang="ru-RU" b="1" u="sng" dirty="0">
                <a:solidFill>
                  <a:srgbClr val="FF0000"/>
                </a:solidFill>
              </a:rPr>
              <a:t> </a:t>
            </a:r>
            <a:r>
              <a:rPr lang="ru-RU" b="1" u="sng" dirty="0" smtClean="0">
                <a:solidFill>
                  <a:srgbClr val="FF0000"/>
                </a:solidFill>
              </a:rPr>
              <a:t/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b="1" u="sng" dirty="0" smtClean="0">
                <a:solidFill>
                  <a:srgbClr val="FF0000"/>
                </a:solidFill>
              </a:rPr>
              <a:t>3 </a:t>
            </a:r>
            <a:r>
              <a:rPr lang="ru-RU" b="1" u="sng" dirty="0">
                <a:solidFill>
                  <a:srgbClr val="FF0000"/>
                </a:solidFill>
              </a:rPr>
              <a:t>лет на 95% зависит от взрослых. </a:t>
            </a:r>
            <a:r>
              <a:rPr lang="ru-RU" b="1" u="sng" dirty="0" smtClean="0">
                <a:solidFill>
                  <a:srgbClr val="FF0000"/>
                </a:solidFill>
              </a:rPr>
              <a:t>Поэтому: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411760"/>
            <a:ext cx="6172200" cy="388843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/>
              <a:t>п</a:t>
            </a:r>
            <a:r>
              <a:rPr lang="ru-RU" sz="2400" b="1" dirty="0" smtClean="0"/>
              <a:t>омните, что ваша речь-это эталон для подражания,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не </a:t>
            </a:r>
            <a:r>
              <a:rPr lang="ru-RU" sz="2400" b="1" dirty="0"/>
              <a:t>следует засорять свою речь </a:t>
            </a:r>
            <a:r>
              <a:rPr lang="ru-RU" sz="2400" b="1" dirty="0" smtClean="0"/>
              <a:t>словами-паразитами,</a:t>
            </a:r>
            <a:r>
              <a:rPr lang="ru-RU" sz="2400" b="1" dirty="0"/>
              <a:t> уменьшительно-ласкательными формами </a:t>
            </a:r>
            <a:r>
              <a:rPr lang="ru-RU" sz="2400" b="1" dirty="0" smtClean="0"/>
              <a:t>слов,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/>
              <a:t>нужно </a:t>
            </a:r>
            <a:r>
              <a:rPr lang="ru-RU" sz="2400" b="1" dirty="0" smtClean="0"/>
              <a:t> </a:t>
            </a:r>
            <a:r>
              <a:rPr lang="ru-RU" sz="2400" b="1" dirty="0"/>
              <a:t>больше общаться, обсуждать просмотренные им мультфильмы, сказки, читать книги, а также необходимо разговаривать с ним о любых бытовых </a:t>
            </a:r>
            <a:r>
              <a:rPr lang="ru-RU" sz="2400" b="1" dirty="0" smtClean="0"/>
              <a:t>ситуациях,</a:t>
            </a:r>
          </a:p>
        </p:txBody>
      </p:sp>
    </p:spTree>
    <p:extLst>
      <p:ext uri="{BB962C8B-B14F-4D97-AF65-F5344CB8AC3E}">
        <p14:creationId xmlns:p14="http://schemas.microsoft.com/office/powerpoint/2010/main" val="25848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396552"/>
            <a:ext cx="6875463" cy="924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14300" algn="l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92696" y="1043608"/>
            <a:ext cx="5616624" cy="4680520"/>
          </a:xfrm>
        </p:spPr>
        <p:txBody>
          <a:bodyPr>
            <a:normAutofit fontScale="92500"/>
          </a:bodyPr>
          <a:lstStyle/>
          <a:p>
            <a:pPr marL="400050" indent="-285750" algn="l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сопровождайте игры или любые действия речевыми фразами</a:t>
            </a:r>
            <a:r>
              <a:rPr lang="ru-RU" sz="2400" b="1" dirty="0" smtClean="0">
                <a:solidFill>
                  <a:schemeClr val="tx1"/>
                </a:solidFill>
              </a:rPr>
              <a:t>,</a:t>
            </a:r>
          </a:p>
          <a:p>
            <a:pPr marL="114300" algn="l"/>
            <a:endParaRPr lang="ru-RU" sz="2400" b="1" dirty="0">
              <a:solidFill>
                <a:schemeClr val="tx1"/>
              </a:solidFill>
            </a:endParaRPr>
          </a:p>
          <a:p>
            <a:pPr marL="400050" indent="-285750" algn="l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заучивание стихов, пересказы,  рассказывание, составление загадок способствуют развитию речи  и обогащению словарного запаса  детей</a:t>
            </a:r>
            <a:r>
              <a:rPr lang="ru-RU" sz="2400" b="1" dirty="0" smtClean="0">
                <a:solidFill>
                  <a:schemeClr val="tx1"/>
                </a:solidFill>
              </a:rPr>
              <a:t>,</a:t>
            </a:r>
          </a:p>
          <a:p>
            <a:pPr marL="114300" algn="l"/>
            <a:endParaRPr lang="ru-RU" sz="2400" b="1" dirty="0">
              <a:solidFill>
                <a:schemeClr val="tx1"/>
              </a:solidFill>
            </a:endParaRPr>
          </a:p>
          <a:p>
            <a:pPr marL="400050" indent="-285750" algn="l">
              <a:buFont typeface="Wingdings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</a:rPr>
              <a:t>развитие речи ребенка 3 лет зависит от развития мелкой моторики, нужно чаще заниматься с малышом разнообразным творчеством, рисованием, лепкой и </a:t>
            </a:r>
            <a:r>
              <a:rPr lang="ru-RU" sz="2400" b="1" dirty="0" smtClean="0">
                <a:solidFill>
                  <a:schemeClr val="tx1"/>
                </a:solidFill>
              </a:rPr>
              <a:t>т.д.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83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67544"/>
            <a:ext cx="6172200" cy="224408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Игра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является ведущей деятельностью в жизни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6752" y="2915816"/>
            <a:ext cx="4995936" cy="6034617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sz="2000" dirty="0" smtClean="0"/>
              <a:t>Подвижные игры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/>
              <a:t>Развивающие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/>
              <a:t>Настольные 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/>
              <a:t>Конструкторы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/>
              <a:t>Театрализованные</a:t>
            </a: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/>
              <a:t>Сюжетно-ролевые</a:t>
            </a:r>
          </a:p>
          <a:p>
            <a:pPr marL="0" indent="0" algn="ctr">
              <a:buNone/>
            </a:pPr>
            <a:r>
              <a:rPr lang="ru-RU" sz="2800" dirty="0" smtClean="0"/>
              <a:t>Ждать</a:t>
            </a:r>
            <a:r>
              <a:rPr lang="ru-RU" sz="2800" dirty="0"/>
              <a:t>, пока </a:t>
            </a:r>
            <a:r>
              <a:rPr lang="ru-RU" sz="2800" dirty="0" smtClean="0"/>
              <a:t>ребенок </a:t>
            </a:r>
            <a:r>
              <a:rPr lang="ru-RU" sz="2800" dirty="0"/>
              <a:t>сам начнёт играть самостоятельно – значит заведомо тормозить развитие детской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личности.</a:t>
            </a:r>
          </a:p>
          <a:p>
            <a:pPr marL="0" indent="0" algn="ctr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47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1043608"/>
            <a:ext cx="5472608" cy="61206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Самостоятельность, разнообразие, содержательность в игре формируется постепенно, в процессе игрового общения со взрослыми, со старшими детьми, с ровесниками.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Ц</a:t>
            </a:r>
            <a:r>
              <a:rPr lang="ru-RU" sz="3200" dirty="0" smtClean="0"/>
              <a:t>ените игру, </a:t>
            </a:r>
            <a:r>
              <a:rPr lang="ru-RU" sz="3200" dirty="0"/>
              <a:t>как одно из важных </a:t>
            </a:r>
            <a:r>
              <a:rPr lang="ru-RU" sz="3200" dirty="0" smtClean="0"/>
              <a:t>средств познания и </a:t>
            </a:r>
            <a:r>
              <a:rPr lang="ru-RU" sz="3200" dirty="0"/>
              <a:t>воспитания.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32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629"/>
            <a:ext cx="6858000" cy="921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О</a:t>
            </a:r>
            <a:r>
              <a:rPr lang="ru-RU" b="1" i="1" dirty="0" smtClean="0">
                <a:solidFill>
                  <a:srgbClr val="0070C0"/>
                </a:solidFill>
              </a:rPr>
              <a:t>сознания </a:t>
            </a:r>
            <a:r>
              <a:rPr lang="ru-RU" b="1" i="1" dirty="0">
                <a:solidFill>
                  <a:srgbClr val="0070C0"/>
                </a:solidFill>
              </a:rPr>
              <a:t>себя как отдельного человека</a:t>
            </a:r>
            <a:r>
              <a:rPr lang="ru-RU" dirty="0">
                <a:solidFill>
                  <a:srgbClr val="0070C0"/>
                </a:solidFill>
              </a:rPr>
              <a:t>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Ребенок  к 3 годам осознает, что он не центр вселенной, а часть семьи, часть детского коллектива.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Основные потребности в этом возрасте — потребность в общении, уважении и признании. </a:t>
            </a:r>
          </a:p>
          <a:p>
            <a:r>
              <a:rPr lang="ru-RU" sz="2000" dirty="0" smtClean="0"/>
              <a:t>Ребенок учится жить в обществе, принимать его правила , нормы. Очень важен нравственный аспект: быть вежливым, учитывать желания и чувства других,  оценивать поступки других.</a:t>
            </a:r>
          </a:p>
          <a:p>
            <a:pPr marL="0" indent="0">
              <a:buNone/>
            </a:pPr>
            <a:r>
              <a:rPr lang="ru-RU" sz="2000" dirty="0" smtClean="0"/>
              <a:t>  Поведение , манеру общаться ребенок срисовывает прежде всего с родителей.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Помните!  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                  Ребенок учится тому,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Что видит у себя в дому.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Родители-пример ему.</a:t>
            </a:r>
          </a:p>
        </p:txBody>
      </p:sp>
    </p:spTree>
    <p:extLst>
      <p:ext uri="{BB962C8B-B14F-4D97-AF65-F5344CB8AC3E}">
        <p14:creationId xmlns:p14="http://schemas.microsoft.com/office/powerpoint/2010/main" val="20298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472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Возрастные  особенности  детей  4-го года жизни</vt:lpstr>
      <vt:lpstr>Третий год жизни - период интенсивного развития самостоятельности  «Я сам»</vt:lpstr>
      <vt:lpstr>Условия  для формирования самостоятельности:</vt:lpstr>
      <vt:lpstr>Развитие речи  детей  3-4 лет </vt:lpstr>
      <vt:lpstr>Развитие речи детей  3 лет на 95% зависит от взрослых. Поэтому:</vt:lpstr>
      <vt:lpstr> </vt:lpstr>
      <vt:lpstr>Игра  является ведущей деятельностью в жизни детей</vt:lpstr>
      <vt:lpstr>Самостоятельность, разнообразие, содержательность в игре формируется постепенно, в процессе игрового общения со взрослыми, со старшими детьми, с ровесниками.   Цените игру, как одно из важных средств познания и воспитания. </vt:lpstr>
      <vt:lpstr>Осознания себя как отдельного человека </vt:lpstr>
      <vt:lpstr>Возраст «Почемучек» 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возрастные  особенности  детей 3-го года жизни</dc:title>
  <dc:creator>МАМА</dc:creator>
  <cp:lastModifiedBy>USER</cp:lastModifiedBy>
  <cp:revision>35</cp:revision>
  <dcterms:created xsi:type="dcterms:W3CDTF">2014-09-28T10:40:21Z</dcterms:created>
  <dcterms:modified xsi:type="dcterms:W3CDTF">2018-05-28T15:24:44Z</dcterms:modified>
</cp:coreProperties>
</file>